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5" r:id="rId5"/>
    <p:sldId id="286" r:id="rId6"/>
    <p:sldId id="289" r:id="rId7"/>
    <p:sldId id="290" r:id="rId8"/>
    <p:sldId id="287" r:id="rId9"/>
    <p:sldId id="291" r:id="rId10"/>
    <p:sldId id="294" r:id="rId11"/>
    <p:sldId id="295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7F7F7"/>
    <a:srgbClr val="EF8A3F"/>
    <a:srgbClr val="092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582"/>
  </p:normalViewPr>
  <p:slideViewPr>
    <p:cSldViewPr snapToGrid="0">
      <p:cViewPr varScale="1">
        <p:scale>
          <a:sx n="103" d="100"/>
          <a:sy n="10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7922077922077"/>
          <c:y val="0.13719512195121952"/>
          <c:w val="0.54805194805194801"/>
          <c:h val="0.643292682926829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NNR 2004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687-434B-A8E2-DB3B7CA813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7-434B-A8E2-DB3B7CA81326}"/>
              </c:ext>
            </c:extLst>
          </c:dPt>
          <c:dPt>
            <c:idx val="2"/>
            <c:bubble3D val="0"/>
            <c:spPr>
              <a:solidFill>
                <a:srgbClr val="EBEB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87-434B-A8E2-DB3B7CA81326}"/>
              </c:ext>
            </c:extLst>
          </c:dPt>
          <c:dLbls>
            <c:dLbl>
              <c:idx val="0"/>
              <c:layout>
                <c:manualLayout>
                  <c:x val="1.5450826669216218E-2"/>
                  <c:y val="-5.33797328287120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/>
                      <a:t>Fedt</a:t>
                    </a:r>
                    <a:r>
                      <a:rPr lang="en-US" dirty="0"/>
                      <a:t>
25-40%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87-434B-A8E2-DB3B7CA81326}"/>
                </c:ext>
              </c:extLst>
            </c:dLbl>
            <c:dLbl>
              <c:idx val="1"/>
              <c:layout>
                <c:manualLayout>
                  <c:x val="-0.14297819450799354"/>
                  <c:y val="-0.146914059367833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/>
                      <a:t>Kulhydrat</a:t>
                    </a:r>
                    <a:r>
                      <a:rPr lang="en-US" dirty="0"/>
                      <a:t>
45-60%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87-434B-A8E2-DB3B7CA81326}"/>
                </c:ext>
              </c:extLst>
            </c:dLbl>
            <c:dLbl>
              <c:idx val="2"/>
              <c:layout>
                <c:manualLayout>
                  <c:x val="-3.3627305693466544E-2"/>
                  <c:y val="2.30793655884664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Protein
10-20%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87-434B-A8E2-DB3B7CA813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Fedt</c:v>
                </c:pt>
                <c:pt idx="1">
                  <c:v>Kulhydrat</c:v>
                </c:pt>
                <c:pt idx="2">
                  <c:v>Protein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 formatCode="General">
                  <c:v>30</c:v>
                </c:pt>
                <c:pt idx="1">
                  <c:v>55</c:v>
                </c:pt>
                <c:pt idx="2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7-434B-A8E2-DB3B7CA8132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687-434B-A8E2-DB3B7CA813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7-434B-A8E2-DB3B7CA813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687-434B-A8E2-DB3B7CA81326}"/>
              </c:ext>
            </c:extLst>
          </c:dPt>
          <c:cat>
            <c:strRef>
              <c:f>Sheet1!$B$1:$D$1</c:f>
              <c:strCache>
                <c:ptCount val="3"/>
                <c:pt idx="0">
                  <c:v>Fedt</c:v>
                </c:pt>
                <c:pt idx="1">
                  <c:v>Kulhydrat</c:v>
                </c:pt>
                <c:pt idx="2">
                  <c:v>Protein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5687-434B-A8E2-DB3B7CA8132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687-434B-A8E2-DB3B7CA813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87-434B-A8E2-DB3B7CA813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687-434B-A8E2-DB3B7CA81326}"/>
              </c:ext>
            </c:extLst>
          </c:dPt>
          <c:cat>
            <c:strRef>
              <c:f>Sheet1!$B$1:$D$1</c:f>
              <c:strCache>
                <c:ptCount val="3"/>
                <c:pt idx="0">
                  <c:v>Fedt</c:v>
                </c:pt>
                <c:pt idx="1">
                  <c:v>Kulhydrat</c:v>
                </c:pt>
                <c:pt idx="2">
                  <c:v>Protein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B-5687-434B-A8E2-DB3B7CA81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B3-4A59-829F-5F9E4107EF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B3-4A59-829F-5F9E4107EF8F}"/>
              </c:ext>
            </c:extLst>
          </c:dPt>
          <c:dPt>
            <c:idx val="2"/>
            <c:bubble3D val="0"/>
            <c:spPr>
              <a:solidFill>
                <a:srgbClr val="EBEB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B3-4A59-829F-5F9E4107EF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Fedt 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B3-4A59-829F-5F9E4107EF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Kulhydrat 47%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3855250325341"/>
                      <c:h val="0.147055927353594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16B3-4A59-829F-5F9E4107EF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Protein 16%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6B3-4A59-829F-5F9E4107E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3"/>
                <c:pt idx="0">
                  <c:v>Fedt</c:v>
                </c:pt>
                <c:pt idx="1">
                  <c:v>Kulhydrat</c:v>
                </c:pt>
                <c:pt idx="2">
                  <c:v>Protein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37</c:v>
                </c:pt>
                <c:pt idx="1">
                  <c:v>47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3-4A59-829F-5F9E4107EF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46127946127947"/>
          <c:y val="0.1641025641025641"/>
          <c:w val="0.44444444444444442"/>
          <c:h val="0.6769230769230769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3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3E-48D6-9465-D5F6641993F5}"/>
              </c:ext>
            </c:extLst>
          </c:dPt>
          <c:dPt>
            <c:idx val="1"/>
            <c:bubble3D val="0"/>
            <c:spPr>
              <a:solidFill>
                <a:schemeClr val="accent2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E-48D6-9465-D5F6641993F5}"/>
              </c:ext>
            </c:extLst>
          </c:dPt>
          <c:dPt>
            <c:idx val="2"/>
            <c:bubble3D val="0"/>
            <c:spPr>
              <a:solidFill>
                <a:schemeClr val="accent2">
                  <a:shade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3E-48D6-9465-D5F6641993F5}"/>
              </c:ext>
            </c:extLst>
          </c:dPt>
          <c:dPt>
            <c:idx val="3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E-48D6-9465-D5F6641993F5}"/>
              </c:ext>
            </c:extLst>
          </c:dPt>
          <c:dPt>
            <c:idx val="4"/>
            <c:bubble3D val="0"/>
            <c:spPr>
              <a:solidFill>
                <a:schemeClr val="accent2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03E-48D6-9465-D5F6641993F5}"/>
              </c:ext>
            </c:extLst>
          </c:dPt>
          <c:dPt>
            <c:idx val="5"/>
            <c:bubble3D val="0"/>
            <c:spPr>
              <a:solidFill>
                <a:schemeClr val="accent2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E-48D6-9465-D5F6641993F5}"/>
              </c:ext>
            </c:extLst>
          </c:dPt>
          <c:dPt>
            <c:idx val="6"/>
            <c:bubble3D val="0"/>
            <c:spPr>
              <a:solidFill>
                <a:schemeClr val="accent2">
                  <a:shade val="9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03E-48D6-9465-D5F6641993F5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E-48D6-9465-D5F6641993F5}"/>
              </c:ext>
            </c:extLst>
          </c:dPt>
          <c:dPt>
            <c:idx val="8"/>
            <c:bubble3D val="0"/>
            <c:spPr>
              <a:solidFill>
                <a:schemeClr val="accent2">
                  <a:tint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3E-48D6-9465-D5F6641993F5}"/>
              </c:ext>
            </c:extLst>
          </c:dPt>
          <c:dPt>
            <c:idx val="9"/>
            <c:bubble3D val="0"/>
            <c:spPr>
              <a:solidFill>
                <a:schemeClr val="accent2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3E-48D6-9465-D5F6641993F5}"/>
              </c:ext>
            </c:extLst>
          </c:dPt>
          <c:dPt>
            <c:idx val="10"/>
            <c:bubble3D val="0"/>
            <c:spPr>
              <a:solidFill>
                <a:schemeClr val="accent2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E-48D6-9465-D5F6641993F5}"/>
              </c:ext>
            </c:extLst>
          </c:dPt>
          <c:dPt>
            <c:idx val="11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3E-48D6-9465-D5F6641993F5}"/>
              </c:ext>
            </c:extLst>
          </c:dPt>
          <c:dPt>
            <c:idx val="12"/>
            <c:bubble3D val="0"/>
            <c:spPr>
              <a:solidFill>
                <a:schemeClr val="accent2">
                  <a:tint val="5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E-48D6-9465-D5F6641993F5}"/>
              </c:ext>
            </c:extLst>
          </c:dPt>
          <c:dPt>
            <c:idx val="13"/>
            <c:bubble3D val="0"/>
            <c:spPr>
              <a:solidFill>
                <a:schemeClr val="accent2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3E-48D6-9465-D5F6641993F5}"/>
              </c:ext>
            </c:extLst>
          </c:dPt>
          <c:dPt>
            <c:idx val="14"/>
            <c:bubble3D val="0"/>
            <c:spPr>
              <a:solidFill>
                <a:schemeClr val="accent2">
                  <a:tint val="3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E-48D6-9465-D5F6641993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noProof="0" dirty="0"/>
                      <a:t>Kød</a:t>
                    </a:r>
                    <a:r>
                      <a:rPr lang="en-US" dirty="0"/>
                      <a:t> 12%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3E-48D6-9465-D5F6641993F5}"/>
                </c:ext>
              </c:extLst>
            </c:dLbl>
            <c:dLbl>
              <c:idx val="1"/>
              <c:layout>
                <c:manualLayout>
                  <c:x val="-4.9269779197678503E-3"/>
                  <c:y val="-2.13301344974150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Fjerkræ 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3E-48D6-9465-D5F6641993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Æg 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03E-48D6-9465-D5F6641993F5}"/>
                </c:ext>
              </c:extLst>
            </c:dLbl>
            <c:dLbl>
              <c:idx val="3"/>
              <c:layout>
                <c:manualLayout>
                  <c:x val="3.1204193491863052E-2"/>
                  <c:y val="1.89601195532577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Fisk 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3E-48D6-9465-D5F6641993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noProof="0" dirty="0"/>
                      <a:t>Mælk</a:t>
                    </a:r>
                    <a:r>
                      <a:rPr lang="en-US" dirty="0"/>
                      <a:t> 8%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03E-48D6-9465-D5F6641993F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Ost 5%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03E-48D6-9465-D5F6641993F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noProof="0" dirty="0"/>
                      <a:t>Fedtstoffer</a:t>
                    </a:r>
                    <a:r>
                      <a:rPr lang="en-US" dirty="0"/>
                      <a:t> 12%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03E-48D6-9465-D5F6641993F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noProof="0" dirty="0"/>
                      <a:t>Brød</a:t>
                    </a:r>
                    <a:r>
                      <a:rPr lang="en-US" dirty="0"/>
                      <a:t> &amp; </a:t>
                    </a:r>
                    <a:r>
                      <a:rPr lang="en-US" noProof="0" dirty="0"/>
                      <a:t>korn</a:t>
                    </a:r>
                    <a:r>
                      <a:rPr lang="en-US" dirty="0"/>
                      <a:t> 27%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03E-48D6-9465-D5F6641993F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noProof="0" dirty="0"/>
                      <a:t>Kartofler</a:t>
                    </a:r>
                    <a:r>
                      <a:rPr lang="en-US" dirty="0"/>
                      <a:t> 4%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03E-48D6-9465-D5F6641993F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Grøntsager 3%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03E-48D6-9465-D5F6641993F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Frugt 7%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03E-48D6-9465-D5F6641993F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Juice 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03E-48D6-9465-D5F6641993F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Snacks 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03E-48D6-9465-D5F6641993F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noProof="0" dirty="0"/>
                      <a:t>Drikkevarer 7%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03E-48D6-9465-D5F6641993F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Diverse 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03E-48D6-9465-D5F664199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'Ark1'!$A$3:$A$17</c:f>
              <c:strCache>
                <c:ptCount val="15"/>
                <c:pt idx="0">
                  <c:v>Kød</c:v>
                </c:pt>
                <c:pt idx="1">
                  <c:v>Fjerkræ</c:v>
                </c:pt>
                <c:pt idx="2">
                  <c:v>Æg</c:v>
                </c:pt>
                <c:pt idx="3">
                  <c:v>Fisk</c:v>
                </c:pt>
                <c:pt idx="4">
                  <c:v>Mælk</c:v>
                </c:pt>
                <c:pt idx="5">
                  <c:v>Ost</c:v>
                </c:pt>
                <c:pt idx="6">
                  <c:v>Fedtstoffer</c:v>
                </c:pt>
                <c:pt idx="7">
                  <c:v>Brød &amp; korn</c:v>
                </c:pt>
                <c:pt idx="8">
                  <c:v>Kartofler</c:v>
                </c:pt>
                <c:pt idx="9">
                  <c:v>Grøntsager</c:v>
                </c:pt>
                <c:pt idx="10">
                  <c:v>Frugt</c:v>
                </c:pt>
                <c:pt idx="11">
                  <c:v>Juice</c:v>
                </c:pt>
                <c:pt idx="12">
                  <c:v>Sukker &amp; slik</c:v>
                </c:pt>
                <c:pt idx="13">
                  <c:v>Drikkevarer</c:v>
                </c:pt>
                <c:pt idx="14">
                  <c:v>Diverse</c:v>
                </c:pt>
              </c:strCache>
            </c:strRef>
          </c:cat>
          <c:val>
            <c:numRef>
              <c:f>'Ark1'!$C$3:$C$17</c:f>
              <c:numCache>
                <c:formatCode>General</c:formatCode>
                <c:ptCount val="15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  <c:pt idx="5">
                  <c:v>5</c:v>
                </c:pt>
                <c:pt idx="6">
                  <c:v>11</c:v>
                </c:pt>
                <c:pt idx="7">
                  <c:v>28</c:v>
                </c:pt>
                <c:pt idx="8">
                  <c:v>4</c:v>
                </c:pt>
                <c:pt idx="9">
                  <c:v>3</c:v>
                </c:pt>
                <c:pt idx="10">
                  <c:v>7</c:v>
                </c:pt>
                <c:pt idx="11">
                  <c:v>2</c:v>
                </c:pt>
                <c:pt idx="12">
                  <c:v>7</c:v>
                </c:pt>
                <c:pt idx="13">
                  <c:v>8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03E-48D6-9465-D5F6641993F5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74336283185841E-2"/>
          <c:y val="2.132701421800948E-2"/>
          <c:w val="0.76991150442477874"/>
          <c:h val="0.943127962085308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Energioverskud</c:v>
                </c:pt>
                <c:pt idx="1">
                  <c:v>Energiunderskud</c:v>
                </c:pt>
                <c:pt idx="2">
                  <c:v>Energibalance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90</c:v>
                </c:pt>
                <c:pt idx="1">
                  <c:v>50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5-49C1-B8B2-E48A59ABE1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Energioverskud</c:v>
                </c:pt>
                <c:pt idx="1">
                  <c:v>Energiunderskud</c:v>
                </c:pt>
                <c:pt idx="2">
                  <c:v>Energibalance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5-49C1-B8B2-E48A59ABE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778264"/>
        <c:axId val="1"/>
        <c:axId val="0"/>
      </c:bar3DChart>
      <c:catAx>
        <c:axId val="19577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577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09576605970765"/>
          <c:y val="0.38066001754647877"/>
          <c:w val="0.16392019622376233"/>
          <c:h val="5.3149061222486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AA14B9-D52B-4B4F-BA52-84A402FB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601940" cy="3483493"/>
          </a:xfrm>
          <a:solidFill>
            <a:srgbClr val="EF8A3F"/>
          </a:solidFill>
        </p:spPr>
        <p:txBody>
          <a:bodyPr>
            <a:normAutofit/>
          </a:bodyPr>
          <a:lstStyle/>
          <a:p>
            <a:pPr eaLnBrk="1" hangingPunct="1"/>
            <a:endParaRPr lang="da-DK" altLang="da-DK" dirty="0">
              <a:cs typeface="Arial" panose="020B0604020202020204" pitchFamily="34" charset="0"/>
            </a:endParaRPr>
          </a:p>
          <a:p>
            <a:pPr eaLnBrk="1" hangingPunct="1"/>
            <a:r>
              <a:rPr lang="da-DK" altLang="da-DK" dirty="0">
                <a:cs typeface="Arial" panose="020B0604020202020204" pitchFamily="34" charset="0"/>
              </a:rPr>
              <a:t>1 g fedt giver			                                    37 kJ = 9 kcal</a:t>
            </a:r>
            <a:endParaRPr lang="en-GB" altLang="da-DK" dirty="0">
              <a:ea typeface="Arial Unicode MS" pitchFamily="34" charset="-128"/>
            </a:endParaRPr>
          </a:p>
          <a:p>
            <a:pPr eaLnBrk="1" hangingPunct="1"/>
            <a:r>
              <a:rPr lang="da-DK" altLang="da-DK" dirty="0">
                <a:cs typeface="Arial" panose="020B0604020202020204" pitchFamily="34" charset="0"/>
              </a:rPr>
              <a:t>1 g tilgængeligt kulhydrat giver	                         17 kJ = 4 kcal</a:t>
            </a:r>
            <a:endParaRPr lang="en-GB" altLang="da-DK" dirty="0">
              <a:ea typeface="Arial Unicode MS" pitchFamily="34" charset="-128"/>
            </a:endParaRPr>
          </a:p>
          <a:p>
            <a:pPr eaLnBrk="1" hangingPunct="1"/>
            <a:r>
              <a:rPr lang="de-DE" altLang="da-DK" dirty="0">
                <a:cs typeface="Arial" panose="020B0604020202020204" pitchFamily="34" charset="0"/>
              </a:rPr>
              <a:t>1 g </a:t>
            </a:r>
            <a:r>
              <a:rPr lang="de-DE" altLang="da-DK" dirty="0" err="1">
                <a:cs typeface="Arial" panose="020B0604020202020204" pitchFamily="34" charset="0"/>
              </a:rPr>
              <a:t>kostfiber</a:t>
            </a:r>
            <a:r>
              <a:rPr lang="de-DE" altLang="da-DK" dirty="0">
                <a:cs typeface="Arial" panose="020B0604020202020204" pitchFamily="34" charset="0"/>
              </a:rPr>
              <a:t> </a:t>
            </a:r>
            <a:r>
              <a:rPr lang="de-DE" altLang="da-DK" dirty="0" err="1">
                <a:cs typeface="Arial" panose="020B0604020202020204" pitchFamily="34" charset="0"/>
              </a:rPr>
              <a:t>giver</a:t>
            </a:r>
            <a:r>
              <a:rPr lang="de-DE" altLang="da-DK" dirty="0">
                <a:cs typeface="Arial" panose="020B0604020202020204" pitchFamily="34" charset="0"/>
              </a:rPr>
              <a:t>                                                            8 kJ = 2 kcal</a:t>
            </a:r>
            <a:endParaRPr lang="en-GB" altLang="da-DK" dirty="0">
              <a:ea typeface="Arial Unicode MS" pitchFamily="34" charset="-128"/>
            </a:endParaRPr>
          </a:p>
          <a:p>
            <a:pPr eaLnBrk="1" hangingPunct="1"/>
            <a:r>
              <a:rPr lang="de-DE" altLang="da-DK" dirty="0">
                <a:cs typeface="Arial" panose="020B0604020202020204" pitchFamily="34" charset="0"/>
              </a:rPr>
              <a:t>1 g </a:t>
            </a:r>
            <a:r>
              <a:rPr lang="de-DE" altLang="da-DK" dirty="0" err="1">
                <a:cs typeface="Arial" panose="020B0604020202020204" pitchFamily="34" charset="0"/>
              </a:rPr>
              <a:t>protein</a:t>
            </a:r>
            <a:r>
              <a:rPr lang="de-DE" altLang="da-DK" dirty="0">
                <a:cs typeface="Arial" panose="020B0604020202020204" pitchFamily="34" charset="0"/>
              </a:rPr>
              <a:t> </a:t>
            </a:r>
            <a:r>
              <a:rPr lang="de-DE" altLang="da-DK" dirty="0" err="1">
                <a:cs typeface="Arial" panose="020B0604020202020204" pitchFamily="34" charset="0"/>
              </a:rPr>
              <a:t>giver</a:t>
            </a:r>
            <a:r>
              <a:rPr lang="de-DE" altLang="da-DK" dirty="0">
                <a:cs typeface="Arial" panose="020B0604020202020204" pitchFamily="34" charset="0"/>
              </a:rPr>
              <a:t>			       	                         17 kJ = 4 kcal</a:t>
            </a:r>
            <a:endParaRPr lang="en-GB" altLang="da-DK" dirty="0">
              <a:ea typeface="Arial Unicode MS" pitchFamily="34" charset="-128"/>
            </a:endParaRPr>
          </a:p>
          <a:p>
            <a:pPr eaLnBrk="1" hangingPunct="1"/>
            <a:r>
              <a:rPr lang="da-DK" altLang="da-DK" dirty="0">
                <a:cs typeface="Arial" panose="020B0604020202020204" pitchFamily="34" charset="0"/>
              </a:rPr>
              <a:t>1 g alkohol giver		                                                29 kJ = 7 kcal</a:t>
            </a:r>
          </a:p>
          <a:p>
            <a:pPr eaLnBrk="1" hangingPunct="1"/>
            <a:endParaRPr lang="en-GB" altLang="da-DK" dirty="0"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NNR 2012</a:t>
            </a:r>
          </a:p>
        </p:txBody>
      </p:sp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3149-5952-4840-A801-569C8E5C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400" dirty="0"/>
              <a:t>Anbefalet energifordeling for aldersgrupper</a:t>
            </a:r>
            <a:endParaRPr lang="da-DK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EBBC17C-B361-4856-ACB4-C93E17625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62805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921252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82435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69671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2246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Alder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Protein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Kulhydrat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Fedt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Børn 6-11 mdr.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7-15%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45-60%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30-45%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3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Børn 1-2 år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10-15%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45-60%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30-40%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0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Over 2 år og voksne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10-20%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45-60%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25-40%</a:t>
                      </a:r>
                    </a:p>
                  </a:txBody>
                  <a:tcP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75698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6A1F039F-6FE7-4199-B652-457895CB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884F60C-4436-4755-B7F6-C26F05FBCBF3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NNR 2012</a:t>
            </a:r>
          </a:p>
        </p:txBody>
      </p:sp>
    </p:spTree>
    <p:extLst>
      <p:ext uri="{BB962C8B-B14F-4D97-AF65-F5344CB8AC3E}">
        <p14:creationId xmlns:p14="http://schemas.microsoft.com/office/powerpoint/2010/main" val="219798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A071E-86B3-4E0C-808C-A4A0F254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Anbefalet energifordeling for børn over 2 år og voksne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2C1EA9-3DD9-47B8-B501-96DFD2A657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Protein		10-20 %</a:t>
            </a:r>
          </a:p>
          <a:p>
            <a:r>
              <a:rPr lang="da-DK" dirty="0"/>
              <a:t>Kulhydrat		50-60 %</a:t>
            </a:r>
          </a:p>
          <a:p>
            <a:r>
              <a:rPr lang="da-DK" dirty="0"/>
              <a:t>Fedt 		25-35 %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7362C4B-708B-41A3-BEA4-D909BF290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446887C-7C94-40C4-A7A7-C410BF4F8D55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NNR 2012</a:t>
            </a:r>
          </a:p>
        </p:txBody>
      </p:sp>
      <p:pic>
        <p:nvPicPr>
          <p:cNvPr id="5" name="Billede 4" descr="Et billede, der indeholder træ, udendørs, frugt, æble&#10;&#10;Automatisk genereret beskrivelse">
            <a:extLst>
              <a:ext uri="{FF2B5EF4-FFF2-40B4-BE49-F238E27FC236}">
                <a16:creationId xmlns:a16="http://schemas.microsoft.com/office/drawing/2014/main" id="{4BA157B7-AE11-48B1-A6DB-81DA0192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709"/>
            <a:ext cx="4552025" cy="30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Energifordeling i danskernes kost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580CE1-0DF7-4539-828C-F10FF2A09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1681163"/>
            <a:ext cx="5157787" cy="823912"/>
          </a:xfrm>
        </p:spPr>
        <p:txBody>
          <a:bodyPr/>
          <a:lstStyle/>
          <a:p>
            <a:pPr algn="ctr"/>
            <a:r>
              <a:rPr lang="da-DK" dirty="0"/>
              <a:t>Anbefaling for børn over 2 år og voksne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80BE26A-5EFB-4B03-A1EB-D5DF5DBA6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263" y="1676216"/>
            <a:ext cx="4366949" cy="823912"/>
          </a:xfrm>
        </p:spPr>
        <p:txBody>
          <a:bodyPr/>
          <a:lstStyle/>
          <a:p>
            <a:pPr algn="ctr"/>
            <a:r>
              <a:rPr lang="da-DK" dirty="0"/>
              <a:t>Danskernes kostvaner 2011-2013 for børn over 2 år og voksne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0B06F346-7555-471A-9E8C-91F0CF17BA6F}"/>
              </a:ext>
            </a:extLst>
          </p:cNvPr>
          <p:cNvSpPr txBox="1"/>
          <p:nvPr/>
        </p:nvSpPr>
        <p:spPr>
          <a:xfrm>
            <a:off x="314706" y="6147413"/>
            <a:ext cx="578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NNR 2012 og Danskernes Kostvaner 2011-2013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F720DE93-1C14-4BBF-98AD-7A2B94586B4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460333"/>
              </p:ext>
            </p:extLst>
          </p:nvPr>
        </p:nvGraphicFramePr>
        <p:xfrm>
          <a:off x="1488967" y="2635042"/>
          <a:ext cx="4034053" cy="343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3A75606-168D-41F7-8383-BB434E3B3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57663"/>
              </p:ext>
            </p:extLst>
          </p:nvPr>
        </p:nvGraphicFramePr>
        <p:xfrm>
          <a:off x="7506640" y="2881916"/>
          <a:ext cx="3324194" cy="278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958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kommer energien fra?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FDEDDCC-2CCE-4CCC-8224-21813197B031}"/>
              </a:ext>
            </a:extLst>
          </p:cNvPr>
          <p:cNvSpPr txBox="1"/>
          <p:nvPr/>
        </p:nvSpPr>
        <p:spPr>
          <a:xfrm>
            <a:off x="314706" y="6147413"/>
            <a:ext cx="423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Danskernes kostvaner 2011-2013</a:t>
            </a:r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62555C3C-3AD6-4F12-BA80-B39F5DFFA1E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34814"/>
              </p:ext>
            </p:extLst>
          </p:nvPr>
        </p:nvGraphicFramePr>
        <p:xfrm>
          <a:off x="2299837" y="1259634"/>
          <a:ext cx="7732935" cy="53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56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 per dag for 18-60 årige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398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Ved normal fysisk aktivitet (PAL 1,6)</a:t>
            </a:r>
          </a:p>
          <a:p>
            <a:r>
              <a:rPr lang="da-DK" dirty="0"/>
              <a:t>Kvinder ca. 9100 kJ = 2175 kcal</a:t>
            </a:r>
          </a:p>
          <a:p>
            <a:r>
              <a:rPr lang="da-DK" dirty="0"/>
              <a:t>Mænd ca. 11.350 kJ = 2713 kcal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Ved lav fysisk aktivitet (PAL 1,4)</a:t>
            </a:r>
          </a:p>
          <a:p>
            <a:r>
              <a:rPr lang="da-DK" dirty="0"/>
              <a:t>Kvinder ca. 7950 kJ = 1900 kcal</a:t>
            </a:r>
          </a:p>
          <a:p>
            <a:r>
              <a:rPr lang="da-DK" dirty="0"/>
              <a:t>Mænd ca.  9950 kJ = 2378kcal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FD0F04D-0BE3-4479-B8F2-29DB069D7EAE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NNR 2012</a:t>
            </a:r>
          </a:p>
        </p:txBody>
      </p:sp>
      <p:pic>
        <p:nvPicPr>
          <p:cNvPr id="19" name="Pladsholder til indhold 18" descr="Et billede, der indeholder græs, udendørs, sløret&#10;&#10;Automatisk genereret beskrivelse">
            <a:extLst>
              <a:ext uri="{FF2B5EF4-FFF2-40B4-BE49-F238E27FC236}">
                <a16:creationId xmlns:a16="http://schemas.microsoft.com/office/drawing/2014/main" id="{C9981668-5C03-4E67-AA08-E21EDE221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658269"/>
            <a:ext cx="4476750" cy="2686050"/>
          </a:xfrm>
        </p:spPr>
      </p:pic>
    </p:spTree>
    <p:extLst>
      <p:ext uri="{BB962C8B-B14F-4D97-AF65-F5344CB8AC3E}">
        <p14:creationId xmlns:p14="http://schemas.microsoft.com/office/powerpoint/2010/main" val="243811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en passende vægt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6449C0-1B48-4FAD-B4EF-DB31F725C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08747"/>
              </p:ext>
            </p:extLst>
          </p:nvPr>
        </p:nvGraphicFramePr>
        <p:xfrm>
          <a:off x="582613" y="1727200"/>
          <a:ext cx="7852260" cy="488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49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Hold en passende vægt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54549A1-B0AD-4DC7-949E-988197EE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57400"/>
            <a:ext cx="2133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 dirty="0">
                <a:latin typeface="+mn-lt"/>
              </a:rPr>
              <a:t>Energiforbrug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7567B8-214E-4867-AB23-BC147C1F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00400"/>
            <a:ext cx="2133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>
                <a:latin typeface="+mn-lt"/>
              </a:rPr>
              <a:t>Energiforbrug</a:t>
            </a:r>
            <a:endParaRPr lang="en-GB" altLang="da-DK" sz="1800" b="1">
              <a:latin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F02F0F7-C1D7-404D-B8AA-AEC71C274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43400"/>
            <a:ext cx="2133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 dirty="0">
                <a:latin typeface="+mn-lt"/>
              </a:rPr>
              <a:t>Energiforbrug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3125186-2AB6-4E41-BB32-3ECD9ACB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86400"/>
            <a:ext cx="2133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>
                <a:latin typeface="+mn-lt"/>
              </a:rPr>
              <a:t>Energiforbrug</a:t>
            </a:r>
            <a:endParaRPr lang="en-GB" altLang="da-DK" sz="1800" b="1">
              <a:latin typeface="+mn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B4CB0CA-31FD-48BD-9A7E-6B552465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1905000" cy="914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 dirty="0">
                <a:latin typeface="+mn-lt"/>
              </a:rPr>
              <a:t>Energiindtagelse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D8AC8F2-3A00-44E3-8B5B-79E5CD42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00400"/>
            <a:ext cx="1905000" cy="914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>
                <a:latin typeface="+mn-lt"/>
              </a:rPr>
              <a:t>Energiindtagelse</a:t>
            </a:r>
            <a:endParaRPr lang="en-GB" altLang="da-DK" sz="1800" b="1">
              <a:latin typeface="+mn-lt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39C7986-F736-4147-B323-CB357E1B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343400"/>
            <a:ext cx="1371600" cy="914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sz="1800" b="1" dirty="0">
                <a:latin typeface="+mn-lt"/>
              </a:rPr>
              <a:t>Energi-</a:t>
            </a:r>
          </a:p>
          <a:p>
            <a:pPr eaLnBrk="1" hangingPunct="1"/>
            <a:r>
              <a:rPr lang="da-DK" altLang="da-DK" sz="1800" b="1" dirty="0">
                <a:latin typeface="+mn-lt"/>
              </a:rPr>
              <a:t>indtagelse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170F6E7-701D-47BD-8F85-707F3C03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905000" cy="914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a-DK" altLang="da-DK" sz="1800" b="1">
                <a:latin typeface="+mn-lt"/>
              </a:rPr>
              <a:t>Energiindtagelse</a:t>
            </a:r>
            <a:endParaRPr lang="en-GB" altLang="da-DK" sz="1800" b="1">
              <a:latin typeface="+mn-lt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1F9410C-EF79-4570-91D5-266AB82E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24948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b="1">
                <a:latin typeface="+mn-lt"/>
              </a:rPr>
              <a:t>=</a:t>
            </a:r>
            <a:endParaRPr lang="en-GB" altLang="da-DK" b="1">
              <a:latin typeface="+mn-lt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6587D57-A348-4E6E-8A26-8186D3BD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b="1">
                <a:latin typeface="+mn-lt"/>
              </a:rPr>
              <a:t>&lt;</a:t>
            </a:r>
            <a:endParaRPr lang="en-GB" altLang="da-DK" b="1">
              <a:latin typeface="+mn-lt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C65ABAAD-76D3-482B-BF43-EEA2EB83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041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b="1">
                <a:latin typeface="+mn-lt"/>
              </a:rPr>
              <a:t>&gt;</a:t>
            </a:r>
            <a:endParaRPr lang="en-GB" altLang="da-DK" b="1">
              <a:latin typeface="+mn-lt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F3E35FC-50A1-4310-B723-2CDAEF86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1341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b="1">
                <a:latin typeface="+mn-lt"/>
              </a:rPr>
              <a:t>&gt;</a:t>
            </a:r>
            <a:endParaRPr lang="en-GB" altLang="da-DK" b="1">
              <a:latin typeface="+mn-lt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A569233-370C-4E04-BA1D-DCFB5283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533400" cy="914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a-DK" altLang="da-DK">
              <a:latin typeface="+mn-lt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7F9D503-7240-4051-AD61-404EE15B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00400"/>
            <a:ext cx="533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a-DK" altLang="da-DK">
              <a:latin typeface="+mn-lt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02D3EAA5-343C-4DD2-BE07-3125F3E9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sz="1800" b="1" dirty="0">
                <a:latin typeface="+mn-lt"/>
              </a:rPr>
              <a:t> Holder vægten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0039027-5F5C-4124-A864-1564FEB4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3429000"/>
            <a:ext cx="1623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sz="1800" b="1" dirty="0">
                <a:latin typeface="+mn-lt"/>
              </a:rPr>
              <a:t>Tager på i vægt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AA1483F-9A2D-4AA2-83EE-5ADBA98C5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72000"/>
            <a:ext cx="1349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sz="1800" b="1" dirty="0">
                <a:latin typeface="+mn-lt"/>
              </a:rPr>
              <a:t>Taber i vægt</a:t>
            </a:r>
            <a:endParaRPr lang="en-GB" altLang="da-DK" sz="1800" b="1" dirty="0">
              <a:latin typeface="+mn-lt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CE919671-7348-4CDB-980C-556737D5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5827713"/>
            <a:ext cx="1349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a-DK" altLang="da-DK" sz="1800" b="1" dirty="0">
                <a:latin typeface="+mn-lt"/>
              </a:rPr>
              <a:t>Taber i vægt</a:t>
            </a:r>
            <a:endParaRPr lang="en-GB" altLang="da-DK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09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06FB1-47BA-467C-AA06-70F0DA07C0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Energi</vt:lpstr>
      <vt:lpstr>Anbefalet energifordeling for aldersgrupper</vt:lpstr>
      <vt:lpstr>Anbefalet energifordeling for børn over 2 år og voksne </vt:lpstr>
      <vt:lpstr>Energifordeling i danskernes kost</vt:lpstr>
      <vt:lpstr>Hvor kommer energien fra? </vt:lpstr>
      <vt:lpstr>Energi per dag for 18-60 årige</vt:lpstr>
      <vt:lpstr>Hold en passende vægt</vt:lpstr>
      <vt:lpstr>Hold en passende vægt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53</cp:revision>
  <dcterms:created xsi:type="dcterms:W3CDTF">2018-11-29T10:41:33Z</dcterms:created>
  <dcterms:modified xsi:type="dcterms:W3CDTF">2022-03-30T12:42:57Z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