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84" r:id="rId5"/>
    <p:sldId id="263" r:id="rId6"/>
    <p:sldId id="271" r:id="rId7"/>
    <p:sldId id="289" r:id="rId8"/>
    <p:sldId id="268" r:id="rId9"/>
    <p:sldId id="262" r:id="rId10"/>
    <p:sldId id="267" r:id="rId11"/>
    <p:sldId id="256" r:id="rId12"/>
    <p:sldId id="257" r:id="rId13"/>
    <p:sldId id="258" r:id="rId14"/>
    <p:sldId id="259" r:id="rId15"/>
    <p:sldId id="260" r:id="rId16"/>
    <p:sldId id="261" r:id="rId17"/>
    <p:sldId id="293" r:id="rId18"/>
    <p:sldId id="297" r:id="rId19"/>
    <p:sldId id="298" r:id="rId20"/>
    <p:sldId id="296" r:id="rId21"/>
    <p:sldId id="277" r:id="rId22"/>
    <p:sldId id="280" r:id="rId23"/>
    <p:sldId id="279"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Buch Krarup" initials="MBK" lastIdx="1" clrIdx="0">
    <p:extLst>
      <p:ext uri="{19B8F6BF-5375-455C-9EA6-DF929625EA0E}">
        <p15:presenceInfo xmlns:p15="http://schemas.microsoft.com/office/powerpoint/2012/main" userId="S-1-5-21-448769487-3943699621-2193482561-37164" providerId="AD"/>
      </p:ext>
    </p:extLst>
  </p:cmAuthor>
  <p:cmAuthor id="2" name="Signe J. A. Worck" initials="SJAW" lastIdx="3" clrIdx="1">
    <p:extLst>
      <p:ext uri="{19B8F6BF-5375-455C-9EA6-DF929625EA0E}">
        <p15:presenceInfo xmlns:p15="http://schemas.microsoft.com/office/powerpoint/2012/main" userId="S-1-5-21-448769487-3943699621-2193482561-36554" providerId="AD"/>
      </p:ext>
    </p:extLst>
  </p:cmAuthor>
  <p:cmAuthor id="3" name="Puk Maia Ingemann Holm" initials="PMIH" lastIdx="2" clrIdx="2">
    <p:extLst>
      <p:ext uri="{19B8F6BF-5375-455C-9EA6-DF929625EA0E}">
        <p15:presenceInfo xmlns:p15="http://schemas.microsoft.com/office/powerpoint/2012/main" userId="S-1-5-21-448769487-3943699621-2193482561-29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6678F-0900-48BF-BCE9-88909A002F4B}" v="4" dt="2025-01-20T13:05:19.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0" autoAdjust="0"/>
    <p:restoredTop sz="94375"/>
  </p:normalViewPr>
  <p:slideViewPr>
    <p:cSldViewPr snapToGrid="0">
      <p:cViewPr varScale="1">
        <p:scale>
          <a:sx n="117" d="100"/>
          <a:sy n="117" d="100"/>
        </p:scale>
        <p:origin x="150"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6466678F-0900-48BF-BCE9-88909A002F4B}"/>
    <pc:docChg chg="custSel modSld">
      <pc:chgData name="Puk Maia Holm-Søndergaard" userId="4b297fe5-3ac4-4722-8e3d-f46f1df0a98e" providerId="ADAL" clId="{6466678F-0900-48BF-BCE9-88909A002F4B}" dt="2025-01-20T13:05:22.437" v="383" actId="1076"/>
      <pc:docMkLst>
        <pc:docMk/>
      </pc:docMkLst>
      <pc:sldChg chg="modSp mod">
        <pc:chgData name="Puk Maia Holm-Søndergaard" userId="4b297fe5-3ac4-4722-8e3d-f46f1df0a98e" providerId="ADAL" clId="{6466678F-0900-48BF-BCE9-88909A002F4B}" dt="2025-01-20T13:01:00.094" v="54" actId="1076"/>
        <pc:sldMkLst>
          <pc:docMk/>
          <pc:sldMk cId="2063067091" sldId="257"/>
        </pc:sldMkLst>
        <pc:spChg chg="mod">
          <ac:chgData name="Puk Maia Holm-Søndergaard" userId="4b297fe5-3ac4-4722-8e3d-f46f1df0a98e" providerId="ADAL" clId="{6466678F-0900-48BF-BCE9-88909A002F4B}" dt="2025-01-20T13:01:00.094" v="54" actId="1076"/>
          <ac:spMkLst>
            <pc:docMk/>
            <pc:sldMk cId="2063067091" sldId="257"/>
            <ac:spMk id="2" creationId="{FD0CB3A5-40E3-47C8-A904-5830C7FB181D}"/>
          </ac:spMkLst>
        </pc:spChg>
        <pc:spChg chg="mod">
          <ac:chgData name="Puk Maia Holm-Søndergaard" userId="4b297fe5-3ac4-4722-8e3d-f46f1df0a98e" providerId="ADAL" clId="{6466678F-0900-48BF-BCE9-88909A002F4B}" dt="2025-01-20T13:00:53.478" v="53" actId="1076"/>
          <ac:spMkLst>
            <pc:docMk/>
            <pc:sldMk cId="2063067091" sldId="257"/>
            <ac:spMk id="3" creationId="{9A714D26-D58E-4E2E-8FCD-76F845F2DBA6}"/>
          </ac:spMkLst>
        </pc:spChg>
      </pc:sldChg>
      <pc:sldChg chg="modSp mod">
        <pc:chgData name="Puk Maia Holm-Søndergaard" userId="4b297fe5-3ac4-4722-8e3d-f46f1df0a98e" providerId="ADAL" clId="{6466678F-0900-48BF-BCE9-88909A002F4B}" dt="2025-01-20T13:01:14.451" v="56" actId="1076"/>
        <pc:sldMkLst>
          <pc:docMk/>
          <pc:sldMk cId="374153133" sldId="258"/>
        </pc:sldMkLst>
        <pc:spChg chg="mod">
          <ac:chgData name="Puk Maia Holm-Søndergaard" userId="4b297fe5-3ac4-4722-8e3d-f46f1df0a98e" providerId="ADAL" clId="{6466678F-0900-48BF-BCE9-88909A002F4B}" dt="2025-01-20T13:01:08.555" v="55" actId="1076"/>
          <ac:spMkLst>
            <pc:docMk/>
            <pc:sldMk cId="374153133" sldId="258"/>
            <ac:spMk id="2" creationId="{FD0CB3A5-40E3-47C8-A904-5830C7FB181D}"/>
          </ac:spMkLst>
        </pc:spChg>
        <pc:spChg chg="mod">
          <ac:chgData name="Puk Maia Holm-Søndergaard" userId="4b297fe5-3ac4-4722-8e3d-f46f1df0a98e" providerId="ADAL" clId="{6466678F-0900-48BF-BCE9-88909A002F4B}" dt="2025-01-20T13:01:14.451" v="56" actId="1076"/>
          <ac:spMkLst>
            <pc:docMk/>
            <pc:sldMk cId="374153133" sldId="258"/>
            <ac:spMk id="3" creationId="{9A714D26-D58E-4E2E-8FCD-76F845F2DBA6}"/>
          </ac:spMkLst>
        </pc:spChg>
      </pc:sldChg>
      <pc:sldChg chg="modSp mod">
        <pc:chgData name="Puk Maia Holm-Søndergaard" userId="4b297fe5-3ac4-4722-8e3d-f46f1df0a98e" providerId="ADAL" clId="{6466678F-0900-48BF-BCE9-88909A002F4B}" dt="2025-01-20T13:01:27.968" v="58" actId="1076"/>
        <pc:sldMkLst>
          <pc:docMk/>
          <pc:sldMk cId="3760621837" sldId="259"/>
        </pc:sldMkLst>
        <pc:spChg chg="mod">
          <ac:chgData name="Puk Maia Holm-Søndergaard" userId="4b297fe5-3ac4-4722-8e3d-f46f1df0a98e" providerId="ADAL" clId="{6466678F-0900-48BF-BCE9-88909A002F4B}" dt="2025-01-20T13:01:21.169" v="57" actId="1076"/>
          <ac:spMkLst>
            <pc:docMk/>
            <pc:sldMk cId="3760621837" sldId="259"/>
            <ac:spMk id="2" creationId="{FD0CB3A5-40E3-47C8-A904-5830C7FB181D}"/>
          </ac:spMkLst>
        </pc:spChg>
        <pc:spChg chg="mod">
          <ac:chgData name="Puk Maia Holm-Søndergaard" userId="4b297fe5-3ac4-4722-8e3d-f46f1df0a98e" providerId="ADAL" clId="{6466678F-0900-48BF-BCE9-88909A002F4B}" dt="2025-01-20T13:01:27.968" v="58" actId="1076"/>
          <ac:spMkLst>
            <pc:docMk/>
            <pc:sldMk cId="3760621837" sldId="259"/>
            <ac:spMk id="3" creationId="{9A714D26-D58E-4E2E-8FCD-76F845F2DBA6}"/>
          </ac:spMkLst>
        </pc:spChg>
      </pc:sldChg>
      <pc:sldChg chg="modSp mod">
        <pc:chgData name="Puk Maia Holm-Søndergaard" userId="4b297fe5-3ac4-4722-8e3d-f46f1df0a98e" providerId="ADAL" clId="{6466678F-0900-48BF-BCE9-88909A002F4B}" dt="2025-01-20T13:01:47.420" v="60" actId="1076"/>
        <pc:sldMkLst>
          <pc:docMk/>
          <pc:sldMk cId="3792078664" sldId="260"/>
        </pc:sldMkLst>
        <pc:spChg chg="mod">
          <ac:chgData name="Puk Maia Holm-Søndergaard" userId="4b297fe5-3ac4-4722-8e3d-f46f1df0a98e" providerId="ADAL" clId="{6466678F-0900-48BF-BCE9-88909A002F4B}" dt="2025-01-20T13:01:35.370" v="59" actId="1076"/>
          <ac:spMkLst>
            <pc:docMk/>
            <pc:sldMk cId="3792078664" sldId="260"/>
            <ac:spMk id="2" creationId="{FD0CB3A5-40E3-47C8-A904-5830C7FB181D}"/>
          </ac:spMkLst>
        </pc:spChg>
        <pc:spChg chg="mod">
          <ac:chgData name="Puk Maia Holm-Søndergaard" userId="4b297fe5-3ac4-4722-8e3d-f46f1df0a98e" providerId="ADAL" clId="{6466678F-0900-48BF-BCE9-88909A002F4B}" dt="2025-01-20T13:01:47.420" v="60" actId="1076"/>
          <ac:spMkLst>
            <pc:docMk/>
            <pc:sldMk cId="3792078664" sldId="260"/>
            <ac:spMk id="3" creationId="{9A714D26-D58E-4E2E-8FCD-76F845F2DBA6}"/>
          </ac:spMkLst>
        </pc:spChg>
      </pc:sldChg>
      <pc:sldChg chg="modSp mod">
        <pc:chgData name="Puk Maia Holm-Søndergaard" userId="4b297fe5-3ac4-4722-8e3d-f46f1df0a98e" providerId="ADAL" clId="{6466678F-0900-48BF-BCE9-88909A002F4B}" dt="2025-01-20T13:02:40.664" v="62" actId="1076"/>
        <pc:sldMkLst>
          <pc:docMk/>
          <pc:sldMk cId="4252606500" sldId="261"/>
        </pc:sldMkLst>
        <pc:spChg chg="mod">
          <ac:chgData name="Puk Maia Holm-Søndergaard" userId="4b297fe5-3ac4-4722-8e3d-f46f1df0a98e" providerId="ADAL" clId="{6466678F-0900-48BF-BCE9-88909A002F4B}" dt="2025-01-20T13:02:32.803" v="61" actId="1076"/>
          <ac:spMkLst>
            <pc:docMk/>
            <pc:sldMk cId="4252606500" sldId="261"/>
            <ac:spMk id="2" creationId="{FD0CB3A5-40E3-47C8-A904-5830C7FB181D}"/>
          </ac:spMkLst>
        </pc:spChg>
        <pc:spChg chg="mod">
          <ac:chgData name="Puk Maia Holm-Søndergaard" userId="4b297fe5-3ac4-4722-8e3d-f46f1df0a98e" providerId="ADAL" clId="{6466678F-0900-48BF-BCE9-88909A002F4B}" dt="2025-01-20T13:02:40.664" v="62" actId="1076"/>
          <ac:spMkLst>
            <pc:docMk/>
            <pc:sldMk cId="4252606500" sldId="261"/>
            <ac:spMk id="3" creationId="{9A714D26-D58E-4E2E-8FCD-76F845F2DBA6}"/>
          </ac:spMkLst>
        </pc:spChg>
      </pc:sldChg>
      <pc:sldChg chg="modSp mod">
        <pc:chgData name="Puk Maia Holm-Søndergaard" userId="4b297fe5-3ac4-4722-8e3d-f46f1df0a98e" providerId="ADAL" clId="{6466678F-0900-48BF-BCE9-88909A002F4B}" dt="2025-01-20T12:54:54.724" v="51" actId="27636"/>
        <pc:sldMkLst>
          <pc:docMk/>
          <pc:sldMk cId="1816372997" sldId="263"/>
        </pc:sldMkLst>
        <pc:spChg chg="mod">
          <ac:chgData name="Puk Maia Holm-Søndergaard" userId="4b297fe5-3ac4-4722-8e3d-f46f1df0a98e" providerId="ADAL" clId="{6466678F-0900-48BF-BCE9-88909A002F4B}" dt="2025-01-20T12:54:54.724" v="51" actId="27636"/>
          <ac:spMkLst>
            <pc:docMk/>
            <pc:sldMk cId="1816372997" sldId="263"/>
            <ac:spMk id="5" creationId="{9DA4629F-6C28-4B35-AE03-D15AAF8D2681}"/>
          </ac:spMkLst>
        </pc:spChg>
      </pc:sldChg>
      <pc:sldChg chg="modSp mod">
        <pc:chgData name="Puk Maia Holm-Søndergaard" userId="4b297fe5-3ac4-4722-8e3d-f46f1df0a98e" providerId="ADAL" clId="{6466678F-0900-48BF-BCE9-88909A002F4B}" dt="2025-01-20T12:55:02.520" v="52" actId="113"/>
        <pc:sldMkLst>
          <pc:docMk/>
          <pc:sldMk cId="4249704732" sldId="271"/>
        </pc:sldMkLst>
        <pc:spChg chg="mod">
          <ac:chgData name="Puk Maia Holm-Søndergaard" userId="4b297fe5-3ac4-4722-8e3d-f46f1df0a98e" providerId="ADAL" clId="{6466678F-0900-48BF-BCE9-88909A002F4B}" dt="2025-01-20T12:55:02.520" v="52" actId="113"/>
          <ac:spMkLst>
            <pc:docMk/>
            <pc:sldMk cId="4249704732" sldId="271"/>
            <ac:spMk id="3" creationId="{613611CD-2D62-453F-9C4F-C093D817A8C5}"/>
          </ac:spMkLst>
        </pc:spChg>
      </pc:sldChg>
      <pc:sldChg chg="modSp mod">
        <pc:chgData name="Puk Maia Holm-Søndergaard" userId="4b297fe5-3ac4-4722-8e3d-f46f1df0a98e" providerId="ADAL" clId="{6466678F-0900-48BF-BCE9-88909A002F4B}" dt="2025-01-20T13:04:39.726" v="343" actId="1076"/>
        <pc:sldMkLst>
          <pc:docMk/>
          <pc:sldMk cId="2806263166" sldId="277"/>
        </pc:sldMkLst>
        <pc:spChg chg="mod">
          <ac:chgData name="Puk Maia Holm-Søndergaard" userId="4b297fe5-3ac4-4722-8e3d-f46f1df0a98e" providerId="ADAL" clId="{6466678F-0900-48BF-BCE9-88909A002F4B}" dt="2025-01-20T13:04:33.045" v="342" actId="120"/>
          <ac:spMkLst>
            <pc:docMk/>
            <pc:sldMk cId="2806263166" sldId="277"/>
            <ac:spMk id="3" creationId="{613611CD-2D62-453F-9C4F-C093D817A8C5}"/>
          </ac:spMkLst>
        </pc:spChg>
        <pc:spChg chg="mod">
          <ac:chgData name="Puk Maia Holm-Søndergaard" userId="4b297fe5-3ac4-4722-8e3d-f46f1df0a98e" providerId="ADAL" clId="{6466678F-0900-48BF-BCE9-88909A002F4B}" dt="2025-01-20T13:04:39.726" v="343" actId="1076"/>
          <ac:spMkLst>
            <pc:docMk/>
            <pc:sldMk cId="2806263166" sldId="277"/>
            <ac:spMk id="5" creationId="{33166EA4-5B56-8C48-9CC8-47379B47BE35}"/>
          </ac:spMkLst>
        </pc:spChg>
      </pc:sldChg>
      <pc:sldChg chg="modSp mod">
        <pc:chgData name="Puk Maia Holm-Søndergaard" userId="4b297fe5-3ac4-4722-8e3d-f46f1df0a98e" providerId="ADAL" clId="{6466678F-0900-48BF-BCE9-88909A002F4B}" dt="2025-01-20T13:05:22.437" v="383" actId="1076"/>
        <pc:sldMkLst>
          <pc:docMk/>
          <pc:sldMk cId="4160302696" sldId="280"/>
        </pc:sldMkLst>
        <pc:spChg chg="mod">
          <ac:chgData name="Puk Maia Holm-Søndergaard" userId="4b297fe5-3ac4-4722-8e3d-f46f1df0a98e" providerId="ADAL" clId="{6466678F-0900-48BF-BCE9-88909A002F4B}" dt="2025-01-20T13:05:22.437" v="383" actId="1076"/>
          <ac:spMkLst>
            <pc:docMk/>
            <pc:sldMk cId="4160302696" sldId="280"/>
            <ac:spMk id="2" creationId="{9B1C8B74-6F3D-471D-A732-C76E18BC4588}"/>
          </ac:spMkLst>
        </pc:spChg>
        <pc:picChg chg="mod">
          <ac:chgData name="Puk Maia Holm-Søndergaard" userId="4b297fe5-3ac4-4722-8e3d-f46f1df0a98e" providerId="ADAL" clId="{6466678F-0900-48BF-BCE9-88909A002F4B}" dt="2025-01-20T13:04:56.213" v="346" actId="14100"/>
          <ac:picMkLst>
            <pc:docMk/>
            <pc:sldMk cId="4160302696" sldId="280"/>
            <ac:picMk id="4" creationId="{B46D99E4-D26E-45AB-A9F9-CFAD22B28F05}"/>
          </ac:picMkLst>
        </pc:picChg>
      </pc:sldChg>
      <pc:sldChg chg="modSp mod">
        <pc:chgData name="Puk Maia Holm-Søndergaard" userId="4b297fe5-3ac4-4722-8e3d-f46f1df0a98e" providerId="ADAL" clId="{6466678F-0900-48BF-BCE9-88909A002F4B}" dt="2025-01-20T12:54:28.212" v="49" actId="20577"/>
        <pc:sldMkLst>
          <pc:docMk/>
          <pc:sldMk cId="2870182984" sldId="284"/>
        </pc:sldMkLst>
        <pc:spChg chg="mod">
          <ac:chgData name="Puk Maia Holm-Søndergaard" userId="4b297fe5-3ac4-4722-8e3d-f46f1df0a98e" providerId="ADAL" clId="{6466678F-0900-48BF-BCE9-88909A002F4B}" dt="2025-01-20T12:54:28.212" v="49" actId="20577"/>
          <ac:spMkLst>
            <pc:docMk/>
            <pc:sldMk cId="2870182984" sldId="284"/>
            <ac:spMk id="2" creationId="{97391206-840A-4967-BE2D-0E69D341FD6B}"/>
          </ac:spMkLst>
        </pc:spChg>
      </pc:sldChg>
      <pc:sldChg chg="modSp mod">
        <pc:chgData name="Puk Maia Holm-Søndergaard" userId="4b297fe5-3ac4-4722-8e3d-f46f1df0a98e" providerId="ADAL" clId="{6466678F-0900-48BF-BCE9-88909A002F4B}" dt="2025-01-20T13:02:58.082" v="125" actId="1038"/>
        <pc:sldMkLst>
          <pc:docMk/>
          <pc:sldMk cId="470560705" sldId="293"/>
        </pc:sldMkLst>
        <pc:spChg chg="mod">
          <ac:chgData name="Puk Maia Holm-Søndergaard" userId="4b297fe5-3ac4-4722-8e3d-f46f1df0a98e" providerId="ADAL" clId="{6466678F-0900-48BF-BCE9-88909A002F4B}" dt="2025-01-20T13:02:58.082" v="125" actId="1038"/>
          <ac:spMkLst>
            <pc:docMk/>
            <pc:sldMk cId="470560705" sldId="293"/>
            <ac:spMk id="2" creationId="{01DFC82C-C1ED-A043-BCBD-F22CEFA8EEED}"/>
          </ac:spMkLst>
        </pc:spChg>
        <pc:spChg chg="mod">
          <ac:chgData name="Puk Maia Holm-Søndergaard" userId="4b297fe5-3ac4-4722-8e3d-f46f1df0a98e" providerId="ADAL" clId="{6466678F-0900-48BF-BCE9-88909A002F4B}" dt="2025-01-20T13:02:58.082" v="125" actId="1038"/>
          <ac:spMkLst>
            <pc:docMk/>
            <pc:sldMk cId="470560705" sldId="293"/>
            <ac:spMk id="7" creationId="{75BFC530-50D1-9A8D-2437-18DDEC71A21B}"/>
          </ac:spMkLst>
        </pc:spChg>
        <pc:spChg chg="mod">
          <ac:chgData name="Puk Maia Holm-Søndergaard" userId="4b297fe5-3ac4-4722-8e3d-f46f1df0a98e" providerId="ADAL" clId="{6466678F-0900-48BF-BCE9-88909A002F4B}" dt="2025-01-20T13:02:58.082" v="125" actId="1038"/>
          <ac:spMkLst>
            <pc:docMk/>
            <pc:sldMk cId="470560705" sldId="293"/>
            <ac:spMk id="10" creationId="{1F743A6E-FD6F-6A4F-9893-08DCA23F9B10}"/>
          </ac:spMkLst>
        </pc:spChg>
        <pc:spChg chg="mod">
          <ac:chgData name="Puk Maia Holm-Søndergaard" userId="4b297fe5-3ac4-4722-8e3d-f46f1df0a98e" providerId="ADAL" clId="{6466678F-0900-48BF-BCE9-88909A002F4B}" dt="2025-01-20T13:02:58.082" v="125" actId="1038"/>
          <ac:spMkLst>
            <pc:docMk/>
            <pc:sldMk cId="470560705" sldId="293"/>
            <ac:spMk id="13" creationId="{1EA09E59-695D-9E43-AA57-BAA2ACF3783B}"/>
          </ac:spMkLst>
        </pc:spChg>
        <pc:spChg chg="mod">
          <ac:chgData name="Puk Maia Holm-Søndergaard" userId="4b297fe5-3ac4-4722-8e3d-f46f1df0a98e" providerId="ADAL" clId="{6466678F-0900-48BF-BCE9-88909A002F4B}" dt="2025-01-20T13:02:58.082" v="125" actId="1038"/>
          <ac:spMkLst>
            <pc:docMk/>
            <pc:sldMk cId="470560705" sldId="293"/>
            <ac:spMk id="14" creationId="{D9D6718D-CCC9-5C40-B50A-24CEF2F4A13C}"/>
          </ac:spMkLst>
        </pc:spChg>
        <pc:spChg chg="mod">
          <ac:chgData name="Puk Maia Holm-Søndergaard" userId="4b297fe5-3ac4-4722-8e3d-f46f1df0a98e" providerId="ADAL" clId="{6466678F-0900-48BF-BCE9-88909A002F4B}" dt="2025-01-20T13:02:58.082" v="125" actId="1038"/>
          <ac:spMkLst>
            <pc:docMk/>
            <pc:sldMk cId="470560705" sldId="293"/>
            <ac:spMk id="15" creationId="{62F8F76C-D4B3-6049-9485-55C570229A25}"/>
          </ac:spMkLst>
        </pc:spChg>
        <pc:spChg chg="mod">
          <ac:chgData name="Puk Maia Holm-Søndergaard" userId="4b297fe5-3ac4-4722-8e3d-f46f1df0a98e" providerId="ADAL" clId="{6466678F-0900-48BF-BCE9-88909A002F4B}" dt="2025-01-20T13:02:58.082" v="125" actId="1038"/>
          <ac:spMkLst>
            <pc:docMk/>
            <pc:sldMk cId="470560705" sldId="293"/>
            <ac:spMk id="18" creationId="{A9709EEE-002D-734D-A2C6-A4CE84397F69}"/>
          </ac:spMkLst>
        </pc:spChg>
        <pc:spChg chg="mod">
          <ac:chgData name="Puk Maia Holm-Søndergaard" userId="4b297fe5-3ac4-4722-8e3d-f46f1df0a98e" providerId="ADAL" clId="{6466678F-0900-48BF-BCE9-88909A002F4B}" dt="2025-01-20T13:02:58.082" v="125" actId="1038"/>
          <ac:spMkLst>
            <pc:docMk/>
            <pc:sldMk cId="470560705" sldId="293"/>
            <ac:spMk id="19" creationId="{10145043-4A00-004F-8385-3856816A20A1}"/>
          </ac:spMkLst>
        </pc:spChg>
        <pc:spChg chg="mod">
          <ac:chgData name="Puk Maia Holm-Søndergaard" userId="4b297fe5-3ac4-4722-8e3d-f46f1df0a98e" providerId="ADAL" clId="{6466678F-0900-48BF-BCE9-88909A002F4B}" dt="2025-01-20T13:02:58.082" v="125" actId="1038"/>
          <ac:spMkLst>
            <pc:docMk/>
            <pc:sldMk cId="470560705" sldId="293"/>
            <ac:spMk id="21" creationId="{D464BF9E-B951-4A77-B24B-6C4C01BD2EEC}"/>
          </ac:spMkLst>
        </pc:spChg>
        <pc:graphicFrameChg chg="mod">
          <ac:chgData name="Puk Maia Holm-Søndergaard" userId="4b297fe5-3ac4-4722-8e3d-f46f1df0a98e" providerId="ADAL" clId="{6466678F-0900-48BF-BCE9-88909A002F4B}" dt="2025-01-20T13:02:58.082" v="125" actId="1038"/>
          <ac:graphicFrameMkLst>
            <pc:docMk/>
            <pc:sldMk cId="470560705" sldId="293"/>
            <ac:graphicFrameMk id="3" creationId="{4CBA67DE-936C-71FA-4224-B96D194249E0}"/>
          </ac:graphicFrameMkLst>
        </pc:graphicFrameChg>
      </pc:sldChg>
      <pc:sldChg chg="modSp mod">
        <pc:chgData name="Puk Maia Holm-Søndergaard" userId="4b297fe5-3ac4-4722-8e3d-f46f1df0a98e" providerId="ADAL" clId="{6466678F-0900-48BF-BCE9-88909A002F4B}" dt="2025-01-20T13:04:25.993" v="341" actId="1038"/>
        <pc:sldMkLst>
          <pc:docMk/>
          <pc:sldMk cId="274402703" sldId="296"/>
        </pc:sldMkLst>
        <pc:spChg chg="mod">
          <ac:chgData name="Puk Maia Holm-Søndergaard" userId="4b297fe5-3ac4-4722-8e3d-f46f1df0a98e" providerId="ADAL" clId="{6466678F-0900-48BF-BCE9-88909A002F4B}" dt="2025-01-20T13:04:25.993" v="341" actId="1038"/>
          <ac:spMkLst>
            <pc:docMk/>
            <pc:sldMk cId="274402703" sldId="296"/>
            <ac:spMk id="2" creationId="{57500796-F284-5144-89EB-BD4A7201DEEB}"/>
          </ac:spMkLst>
        </pc:spChg>
        <pc:picChg chg="mod">
          <ac:chgData name="Puk Maia Holm-Søndergaard" userId="4b297fe5-3ac4-4722-8e3d-f46f1df0a98e" providerId="ADAL" clId="{6466678F-0900-48BF-BCE9-88909A002F4B}" dt="2025-01-20T13:04:21.166" v="323" actId="1038"/>
          <ac:picMkLst>
            <pc:docMk/>
            <pc:sldMk cId="274402703" sldId="296"/>
            <ac:picMk id="9" creationId="{807EC4F7-19CE-460D-AD34-D8C0A1A0D1E8}"/>
          </ac:picMkLst>
        </pc:picChg>
      </pc:sldChg>
      <pc:sldChg chg="addSp modSp mod">
        <pc:chgData name="Puk Maia Holm-Søndergaard" userId="4b297fe5-3ac4-4722-8e3d-f46f1df0a98e" providerId="ADAL" clId="{6466678F-0900-48BF-BCE9-88909A002F4B}" dt="2025-01-20T13:04:07.241" v="297"/>
        <pc:sldMkLst>
          <pc:docMk/>
          <pc:sldMk cId="1932732894" sldId="297"/>
        </pc:sldMkLst>
        <pc:spChg chg="mod">
          <ac:chgData name="Puk Maia Holm-Søndergaard" userId="4b297fe5-3ac4-4722-8e3d-f46f1df0a98e" providerId="ADAL" clId="{6466678F-0900-48BF-BCE9-88909A002F4B}" dt="2025-01-20T13:03:26.596" v="185" actId="14100"/>
          <ac:spMkLst>
            <pc:docMk/>
            <pc:sldMk cId="1932732894" sldId="297"/>
            <ac:spMk id="3" creationId="{A90357BA-56F9-374C-A511-D2C6CC4C054A}"/>
          </ac:spMkLst>
        </pc:spChg>
        <pc:picChg chg="add mod">
          <ac:chgData name="Puk Maia Holm-Søndergaard" userId="4b297fe5-3ac4-4722-8e3d-f46f1df0a98e" providerId="ADAL" clId="{6466678F-0900-48BF-BCE9-88909A002F4B}" dt="2025-01-20T13:04:07.241" v="297"/>
          <ac:picMkLst>
            <pc:docMk/>
            <pc:sldMk cId="1932732894" sldId="297"/>
            <ac:picMk id="2" creationId="{EDCEC803-9374-4428-AF36-574902ABDA8D}"/>
          </ac:picMkLst>
        </pc:picChg>
        <pc:picChg chg="mod">
          <ac:chgData name="Puk Maia Holm-Søndergaard" userId="4b297fe5-3ac4-4722-8e3d-f46f1df0a98e" providerId="ADAL" clId="{6466678F-0900-48BF-BCE9-88909A002F4B}" dt="2025-01-20T13:03:13.060" v="182" actId="1037"/>
          <ac:picMkLst>
            <pc:docMk/>
            <pc:sldMk cId="1932732894" sldId="297"/>
            <ac:picMk id="8" creationId="{BF8C5958-0497-0148-AE3A-8625C13BC622}"/>
          </ac:picMkLst>
        </pc:picChg>
      </pc:sldChg>
      <pc:sldChg chg="addSp modSp mod">
        <pc:chgData name="Puk Maia Holm-Søndergaard" userId="4b297fe5-3ac4-4722-8e3d-f46f1df0a98e" providerId="ADAL" clId="{6466678F-0900-48BF-BCE9-88909A002F4B}" dt="2025-01-20T13:04:11.627" v="298"/>
        <pc:sldMkLst>
          <pc:docMk/>
          <pc:sldMk cId="2359003942" sldId="298"/>
        </pc:sldMkLst>
        <pc:spChg chg="mod">
          <ac:chgData name="Puk Maia Holm-Søndergaard" userId="4b297fe5-3ac4-4722-8e3d-f46f1df0a98e" providerId="ADAL" clId="{6466678F-0900-48BF-BCE9-88909A002F4B}" dt="2025-01-20T13:03:51.601" v="254" actId="1035"/>
          <ac:spMkLst>
            <pc:docMk/>
            <pc:sldMk cId="2359003942" sldId="298"/>
            <ac:spMk id="2" creationId="{FFC8D8E4-43F5-D640-A5A0-DBE4EF50DD69}"/>
          </ac:spMkLst>
        </pc:spChg>
        <pc:spChg chg="mod">
          <ac:chgData name="Puk Maia Holm-Søndergaard" userId="4b297fe5-3ac4-4722-8e3d-f46f1df0a98e" providerId="ADAL" clId="{6466678F-0900-48BF-BCE9-88909A002F4B}" dt="2025-01-20T13:03:45.381" v="224" actId="1036"/>
          <ac:spMkLst>
            <pc:docMk/>
            <pc:sldMk cId="2359003942" sldId="298"/>
            <ac:spMk id="3" creationId="{A7465E0F-18C2-C24C-8E01-6113B116A194}"/>
          </ac:spMkLst>
        </pc:spChg>
        <pc:picChg chg="add mod">
          <ac:chgData name="Puk Maia Holm-Søndergaard" userId="4b297fe5-3ac4-4722-8e3d-f46f1df0a98e" providerId="ADAL" clId="{6466678F-0900-48BF-BCE9-88909A002F4B}" dt="2025-01-20T13:03:57.916" v="296" actId="1035"/>
          <ac:picMkLst>
            <pc:docMk/>
            <pc:sldMk cId="2359003942" sldId="298"/>
            <ac:picMk id="4" creationId="{7197C62B-B4DC-F996-2624-65300CD6473F}"/>
          </ac:picMkLst>
        </pc:picChg>
        <pc:picChg chg="add mod">
          <ac:chgData name="Puk Maia Holm-Søndergaard" userId="4b297fe5-3ac4-4722-8e3d-f46f1df0a98e" providerId="ADAL" clId="{6466678F-0900-48BF-BCE9-88909A002F4B}" dt="2025-01-20T13:04:11.627" v="298"/>
          <ac:picMkLst>
            <pc:docMk/>
            <pc:sldMk cId="2359003942" sldId="298"/>
            <ac:picMk id="5" creationId="{D416BC4D-8777-35DE-1A8A-A8E3FE3AE6A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1B0-42BB-9741-C464888F503C}"/>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F1B0-42BB-9741-C464888F503C}"/>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F1B0-42BB-9741-C464888F503C}"/>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F1B0-42BB-9741-C464888F503C}"/>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F1B0-42BB-9741-C464888F50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E294D-3AF8-4587-9249-CF4DC54D8D01}" type="datetimeFigureOut">
              <a:rPr lang="da-DK" smtClean="0"/>
              <a:t>20-01-2025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441FA-F91E-4E1D-BF6F-2A6D4BE74BA6}" type="slidenum">
              <a:rPr lang="da-DK" smtClean="0"/>
              <a:t>‹nr.›</a:t>
            </a:fld>
            <a:endParaRPr lang="da-DK"/>
          </a:p>
        </p:txBody>
      </p:sp>
    </p:spTree>
    <p:extLst>
      <p:ext uri="{BB962C8B-B14F-4D97-AF65-F5344CB8AC3E}">
        <p14:creationId xmlns:p14="http://schemas.microsoft.com/office/powerpoint/2010/main" val="220322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119288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3</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https</a:t>
            </a:r>
            <a:r>
              <a:rPr lang="da-DK" dirty="0"/>
              <a:t>://</a:t>
            </a:r>
            <a:r>
              <a:rPr lang="da-DK" dirty="0" err="1"/>
              <a:t>foedevarestyrelsen.dk</a:t>
            </a:r>
            <a:r>
              <a:rPr lang="da-DK" dirty="0"/>
              <a:t>/kost-og-</a:t>
            </a:r>
            <a:r>
              <a:rPr lang="da-DK" dirty="0" err="1"/>
              <a:t>foedevarer</a:t>
            </a:r>
            <a:r>
              <a:rPr lang="da-DK" dirty="0"/>
              <a:t>/alt-om-mad/de-officielle-</a:t>
            </a:r>
            <a:r>
              <a:rPr lang="da-DK" dirty="0" err="1"/>
              <a:t>kostraad</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4</a:t>
            </a:fld>
            <a:endParaRPr lang="da-DK"/>
          </a:p>
        </p:txBody>
      </p:sp>
    </p:spTree>
    <p:extLst>
      <p:ext uri="{BB962C8B-B14F-4D97-AF65-F5344CB8AC3E}">
        <p14:creationId xmlns:p14="http://schemas.microsoft.com/office/powerpoint/2010/main" val="2934262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7</a:t>
            </a:fld>
            <a:endParaRPr lang="da-DK"/>
          </a:p>
        </p:txBody>
      </p:sp>
    </p:spTree>
    <p:extLst>
      <p:ext uri="{BB962C8B-B14F-4D97-AF65-F5344CB8AC3E}">
        <p14:creationId xmlns:p14="http://schemas.microsoft.com/office/powerpoint/2010/main" val="400178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C2441FA-F91E-4E1D-BF6F-2A6D4BE74BA6}" type="slidenum">
              <a:rPr lang="da-DK" smtClean="0"/>
              <a:t>8</a:t>
            </a:fld>
            <a:endParaRPr lang="da-DK"/>
          </a:p>
        </p:txBody>
      </p:sp>
    </p:spTree>
    <p:extLst>
      <p:ext uri="{BB962C8B-B14F-4D97-AF65-F5344CB8AC3E}">
        <p14:creationId xmlns:p14="http://schemas.microsoft.com/office/powerpoint/2010/main" val="260293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14</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217689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www.sst.dk</a:t>
            </a:r>
            <a:r>
              <a:rPr lang="da-DK" sz="1200" b="0" i="0" kern="1200" dirty="0">
                <a:solidFill>
                  <a:schemeClr val="tx1"/>
                </a:solidFill>
                <a:effectLst/>
                <a:latin typeface="+mn-lt"/>
                <a:ea typeface="+mn-ea"/>
                <a:cs typeface="+mn-cs"/>
              </a:rPr>
              <a:t>/da/Fagperson/Forebyggelse-og-</a:t>
            </a:r>
            <a:r>
              <a:rPr lang="da-DK" sz="1200" b="0" i="0" kern="1200" dirty="0" err="1">
                <a:solidFill>
                  <a:schemeClr val="tx1"/>
                </a:solidFill>
                <a:effectLst/>
                <a:latin typeface="+mn-lt"/>
                <a:ea typeface="+mn-ea"/>
                <a:cs typeface="+mn-cs"/>
              </a:rPr>
              <a:t>tvaergaaende</a:t>
            </a:r>
            <a:r>
              <a:rPr lang="da-DK" sz="1200" b="0" i="0" kern="1200" dirty="0">
                <a:solidFill>
                  <a:schemeClr val="tx1"/>
                </a:solidFill>
                <a:effectLst/>
                <a:latin typeface="+mn-lt"/>
                <a:ea typeface="+mn-ea"/>
                <a:cs typeface="+mn-cs"/>
              </a:rPr>
              <a:t>-indsatser/Fysisk-aktivitet/Anbefalinger-om-fysisk-aktivitet/Voksne-18-64-aar</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18</a:t>
            </a:fld>
            <a:endParaRPr lang="da-DK"/>
          </a:p>
        </p:txBody>
      </p:sp>
    </p:spTree>
    <p:extLst>
      <p:ext uri="{BB962C8B-B14F-4D97-AF65-F5344CB8AC3E}">
        <p14:creationId xmlns:p14="http://schemas.microsoft.com/office/powerpoint/2010/main" val="2259679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20</a:t>
            </a:fld>
            <a:endParaRPr lang="da-DK"/>
          </a:p>
        </p:txBody>
      </p:sp>
    </p:spTree>
    <p:extLst>
      <p:ext uri="{BB962C8B-B14F-4D97-AF65-F5344CB8AC3E}">
        <p14:creationId xmlns:p14="http://schemas.microsoft.com/office/powerpoint/2010/main" val="2526948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CB811C-81C7-4F00-978F-DFFAD3E060FB}"/>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a:extLst>
              <a:ext uri="{FF2B5EF4-FFF2-40B4-BE49-F238E27FC236}">
                <a16:creationId xmlns:a16="http://schemas.microsoft.com/office/drawing/2014/main" id="{4A79048C-25CD-497A-BF12-9D53B7008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B73994E-4C1D-4004-9BA2-989ECB71DD81}"/>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5" name="Pladsholder til sidefod 4">
            <a:extLst>
              <a:ext uri="{FF2B5EF4-FFF2-40B4-BE49-F238E27FC236}">
                <a16:creationId xmlns:a16="http://schemas.microsoft.com/office/drawing/2014/main" id="{7A8C34B1-C4D2-459B-9D0E-581940A36FD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8ED70E-5C3C-472F-9FE5-F5238913A17C}"/>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334370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BBAA7-1385-4EB5-BF91-D2FBC4E0AB88}"/>
              </a:ext>
            </a:extLst>
          </p:cNvPr>
          <p:cNvSpPr>
            <a:spLocks noGrp="1"/>
          </p:cNvSpPr>
          <p:nvPr>
            <p:ph type="title"/>
          </p:nvPr>
        </p:nvSpPr>
        <p:spPr/>
        <p:txBody>
          <a:bodyPr/>
          <a:lstStyle/>
          <a:p>
            <a:r>
              <a:rPr lang="da-DK"/>
              <a:t>Klik for at redigere i master</a:t>
            </a:r>
          </a:p>
        </p:txBody>
      </p:sp>
      <p:sp>
        <p:nvSpPr>
          <p:cNvPr id="3" name="Pladsholder til lodret titel 2">
            <a:extLst>
              <a:ext uri="{FF2B5EF4-FFF2-40B4-BE49-F238E27FC236}">
                <a16:creationId xmlns:a16="http://schemas.microsoft.com/office/drawing/2014/main" id="{8E2D7E97-E77A-4C3A-BECB-24B3266D1B4B}"/>
              </a:ext>
            </a:extLst>
          </p:cNvPr>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6E58956-6711-42B8-AB8B-52F1A57A3E25}"/>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5" name="Pladsholder til sidefod 4">
            <a:extLst>
              <a:ext uri="{FF2B5EF4-FFF2-40B4-BE49-F238E27FC236}">
                <a16:creationId xmlns:a16="http://schemas.microsoft.com/office/drawing/2014/main" id="{5A8B052D-15A6-4766-B75F-EE981B29B08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CF66455-9996-4A45-A9C2-84AB5F8ACCCA}"/>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234481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DB1E090-4886-469D-94FB-D5B71C2C2A7A}"/>
              </a:ext>
            </a:extLst>
          </p:cNvPr>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a:extLst>
              <a:ext uri="{FF2B5EF4-FFF2-40B4-BE49-F238E27FC236}">
                <a16:creationId xmlns:a16="http://schemas.microsoft.com/office/drawing/2014/main" id="{8C5D58DE-FD4C-4C67-8EE3-F56EE836C570}"/>
              </a:ext>
            </a:extLst>
          </p:cNvPr>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6897628-DDBA-40D7-890E-2E0594AB4BF4}"/>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5" name="Pladsholder til sidefod 4">
            <a:extLst>
              <a:ext uri="{FF2B5EF4-FFF2-40B4-BE49-F238E27FC236}">
                <a16:creationId xmlns:a16="http://schemas.microsoft.com/office/drawing/2014/main" id="{630AA397-ED3A-4A85-B551-891F4E8595B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9938AFF-9BB9-4862-990F-5714A39C37A7}"/>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16618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79DAA8-0248-4C83-8A83-9E106ED4C11F}"/>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F846B66B-F53C-4980-B057-297C3F55A7AA}"/>
              </a:ext>
            </a:extLst>
          </p:cNvPr>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C48D9C-AF8E-47F8-89E4-589B68B8A509}"/>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5" name="Pladsholder til sidefod 4">
            <a:extLst>
              <a:ext uri="{FF2B5EF4-FFF2-40B4-BE49-F238E27FC236}">
                <a16:creationId xmlns:a16="http://schemas.microsoft.com/office/drawing/2014/main" id="{4E14FA07-9D5C-402B-8FC7-7A942130589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FFA61A9-53EB-4E16-BDE0-35D65777330C}"/>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1859053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32BB0F-6237-4522-9532-FECA20FCCD02}"/>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a:extLst>
              <a:ext uri="{FF2B5EF4-FFF2-40B4-BE49-F238E27FC236}">
                <a16:creationId xmlns:a16="http://schemas.microsoft.com/office/drawing/2014/main" id="{B1C5B6CD-3F34-466B-A697-E70F78421C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a:extLst>
              <a:ext uri="{FF2B5EF4-FFF2-40B4-BE49-F238E27FC236}">
                <a16:creationId xmlns:a16="http://schemas.microsoft.com/office/drawing/2014/main" id="{DF2A4118-F170-41AE-AEAA-4128C0CC39BC}"/>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5" name="Pladsholder til sidefod 4">
            <a:extLst>
              <a:ext uri="{FF2B5EF4-FFF2-40B4-BE49-F238E27FC236}">
                <a16:creationId xmlns:a16="http://schemas.microsoft.com/office/drawing/2014/main" id="{D4883336-330B-4C18-AEB2-763A1364F20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5F2598-E208-4707-B5D5-E13F46243632}"/>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11576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A91EC2-6CFF-4F51-8A95-5A6BE9A5DB18}"/>
              </a:ext>
            </a:extLst>
          </p:cNvPr>
          <p:cNvSpPr>
            <a:spLocks noGrp="1"/>
          </p:cNvSpPr>
          <p:nvPr>
            <p:ph type="title"/>
          </p:nvPr>
        </p:nvSpPr>
        <p:spPr/>
        <p:txBody>
          <a:bodyPr/>
          <a:lstStyle/>
          <a:p>
            <a:r>
              <a:rPr lang="da-DK"/>
              <a:t>Klik for at redigere i master</a:t>
            </a:r>
          </a:p>
        </p:txBody>
      </p:sp>
      <p:sp>
        <p:nvSpPr>
          <p:cNvPr id="3" name="Pladsholder til indhold 2">
            <a:extLst>
              <a:ext uri="{FF2B5EF4-FFF2-40B4-BE49-F238E27FC236}">
                <a16:creationId xmlns:a16="http://schemas.microsoft.com/office/drawing/2014/main" id="{DA54D53C-B9F6-4D7E-89E3-0259F5976A4E}"/>
              </a:ext>
            </a:extLst>
          </p:cNvPr>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0FBFE91-0FD5-48B4-A9AA-A400B701DB9F}"/>
              </a:ext>
            </a:extLst>
          </p:cNvPr>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6EE3412-EEBF-41ED-A9C1-26EE399FE1A1}"/>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6" name="Pladsholder til sidefod 5">
            <a:extLst>
              <a:ext uri="{FF2B5EF4-FFF2-40B4-BE49-F238E27FC236}">
                <a16:creationId xmlns:a16="http://schemas.microsoft.com/office/drawing/2014/main" id="{DE957F7A-3328-4317-AAB5-C90EF6E4957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B00EF02-E97D-4F25-8CB9-BA67557130C4}"/>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143675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48E41D-E96B-4F22-84E7-5EB831BC5955}"/>
              </a:ext>
            </a:extLst>
          </p:cNvPr>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a:extLst>
              <a:ext uri="{FF2B5EF4-FFF2-40B4-BE49-F238E27FC236}">
                <a16:creationId xmlns:a16="http://schemas.microsoft.com/office/drawing/2014/main" id="{088C576C-D37B-4358-AFF0-FE70FF87B8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a:extLst>
              <a:ext uri="{FF2B5EF4-FFF2-40B4-BE49-F238E27FC236}">
                <a16:creationId xmlns:a16="http://schemas.microsoft.com/office/drawing/2014/main" id="{5A299306-F02E-42BB-AB9E-4AABAF595CF2}"/>
              </a:ext>
            </a:extLst>
          </p:cNvPr>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2D4B6535-A4DD-435B-9C2A-593C456FA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a:extLst>
              <a:ext uri="{FF2B5EF4-FFF2-40B4-BE49-F238E27FC236}">
                <a16:creationId xmlns:a16="http://schemas.microsoft.com/office/drawing/2014/main" id="{4D0EABA0-0780-473D-BC01-7E599CBEEF71}"/>
              </a:ext>
            </a:extLst>
          </p:cNvPr>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35D8FE2-9B02-432E-8B48-0BEF89AEE2EA}"/>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8" name="Pladsholder til sidefod 7">
            <a:extLst>
              <a:ext uri="{FF2B5EF4-FFF2-40B4-BE49-F238E27FC236}">
                <a16:creationId xmlns:a16="http://schemas.microsoft.com/office/drawing/2014/main" id="{46ABB2A4-9A4A-4240-A2DF-7B4AFD9EBDC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36B7409-1CA6-46FC-8016-76D56C2EE6EA}"/>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148095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AE788-7194-4C4B-A943-FDD6056BC751}"/>
              </a:ext>
            </a:extLst>
          </p:cNvPr>
          <p:cNvSpPr>
            <a:spLocks noGrp="1"/>
          </p:cNvSpPr>
          <p:nvPr>
            <p:ph type="title"/>
          </p:nvPr>
        </p:nvSpPr>
        <p:spPr/>
        <p:txBody>
          <a:bodyPr/>
          <a:lstStyle/>
          <a:p>
            <a:r>
              <a:rPr lang="da-DK"/>
              <a:t>Klik for at redigere i master</a:t>
            </a:r>
          </a:p>
        </p:txBody>
      </p:sp>
      <p:sp>
        <p:nvSpPr>
          <p:cNvPr id="3" name="Pladsholder til dato 2">
            <a:extLst>
              <a:ext uri="{FF2B5EF4-FFF2-40B4-BE49-F238E27FC236}">
                <a16:creationId xmlns:a16="http://schemas.microsoft.com/office/drawing/2014/main" id="{A8FBE92F-02F7-449B-84E4-AB5CBB0EDEA2}"/>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4" name="Pladsholder til sidefod 3">
            <a:extLst>
              <a:ext uri="{FF2B5EF4-FFF2-40B4-BE49-F238E27FC236}">
                <a16:creationId xmlns:a16="http://schemas.microsoft.com/office/drawing/2014/main" id="{DC1C9FD6-96C6-497A-9C52-7FC63E7D03D3}"/>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7472C29-8563-499C-BD7C-9D4307E16034}"/>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744156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7EA1C6FC-FB6E-49BE-8D49-5410256E27FB}"/>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3" name="Pladsholder til sidefod 2">
            <a:extLst>
              <a:ext uri="{FF2B5EF4-FFF2-40B4-BE49-F238E27FC236}">
                <a16:creationId xmlns:a16="http://schemas.microsoft.com/office/drawing/2014/main" id="{197B072A-2C3A-45EC-8796-321F739EA99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FCBD869-62C0-4D83-B658-17C27BF188E7}"/>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282776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9F3BD-4027-4848-9AC7-C2F524F583F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a:extLst>
              <a:ext uri="{FF2B5EF4-FFF2-40B4-BE49-F238E27FC236}">
                <a16:creationId xmlns:a16="http://schemas.microsoft.com/office/drawing/2014/main" id="{6D0F8F49-A9FD-4DB6-A20A-AD38FFF3BD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9D136E2-323B-47D5-BE46-10B352420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B9735F78-44F3-4767-8D92-7F58B5B92C0F}"/>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6" name="Pladsholder til sidefod 5">
            <a:extLst>
              <a:ext uri="{FF2B5EF4-FFF2-40B4-BE49-F238E27FC236}">
                <a16:creationId xmlns:a16="http://schemas.microsoft.com/office/drawing/2014/main" id="{B3C9210F-D5F1-41A4-92F4-CB82143FF48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3BD967A-CB7C-46F7-9D0B-E0AB47454DAB}"/>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2850789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401EA-6F50-4973-88BC-04A3489BCEB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a:extLst>
              <a:ext uri="{FF2B5EF4-FFF2-40B4-BE49-F238E27FC236}">
                <a16:creationId xmlns:a16="http://schemas.microsoft.com/office/drawing/2014/main" id="{8ECBBE91-4535-413A-9E3F-170E32E606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06428B0-1526-4D53-ACE0-8E99C98DBD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a:extLst>
              <a:ext uri="{FF2B5EF4-FFF2-40B4-BE49-F238E27FC236}">
                <a16:creationId xmlns:a16="http://schemas.microsoft.com/office/drawing/2014/main" id="{6DCE5F6C-DD5B-4910-827A-4CC5306EB180}"/>
              </a:ext>
            </a:extLst>
          </p:cNvPr>
          <p:cNvSpPr>
            <a:spLocks noGrp="1"/>
          </p:cNvSpPr>
          <p:nvPr>
            <p:ph type="dt" sz="half" idx="10"/>
          </p:nvPr>
        </p:nvSpPr>
        <p:spPr/>
        <p:txBody>
          <a:bodyPr/>
          <a:lstStyle/>
          <a:p>
            <a:fld id="{AB9FD86B-B936-43A9-9AFE-A9ADAC42FC76}" type="datetimeFigureOut">
              <a:rPr lang="da-DK" smtClean="0"/>
              <a:t>20-01-2025</a:t>
            </a:fld>
            <a:endParaRPr lang="da-DK"/>
          </a:p>
        </p:txBody>
      </p:sp>
      <p:sp>
        <p:nvSpPr>
          <p:cNvPr id="6" name="Pladsholder til sidefod 5">
            <a:extLst>
              <a:ext uri="{FF2B5EF4-FFF2-40B4-BE49-F238E27FC236}">
                <a16:creationId xmlns:a16="http://schemas.microsoft.com/office/drawing/2014/main" id="{4A239024-0EF6-43F2-A907-6027E3541A8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2F9B1C6-965D-424E-9438-9CC6BA1A626B}"/>
              </a:ext>
            </a:extLst>
          </p:cNvPr>
          <p:cNvSpPr>
            <a:spLocks noGrp="1"/>
          </p:cNvSpPr>
          <p:nvPr>
            <p:ph type="sldNum" sz="quarter" idx="12"/>
          </p:nvPr>
        </p:nvSpPr>
        <p:spPr/>
        <p:txBody>
          <a:bodyPr/>
          <a:lstStyle/>
          <a:p>
            <a:fld id="{63314796-F9E3-4E5B-A9C7-B786BC671496}" type="slidenum">
              <a:rPr lang="da-DK" smtClean="0"/>
              <a:t>‹nr.›</a:t>
            </a:fld>
            <a:endParaRPr lang="da-DK"/>
          </a:p>
        </p:txBody>
      </p:sp>
    </p:spTree>
    <p:extLst>
      <p:ext uri="{BB962C8B-B14F-4D97-AF65-F5344CB8AC3E}">
        <p14:creationId xmlns:p14="http://schemas.microsoft.com/office/powerpoint/2010/main" val="184900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FBF8886-3276-4749-9A8D-9270989802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a:extLst>
              <a:ext uri="{FF2B5EF4-FFF2-40B4-BE49-F238E27FC236}">
                <a16:creationId xmlns:a16="http://schemas.microsoft.com/office/drawing/2014/main" id="{552ADEFB-A0D9-48C8-8047-71B52E6ED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E2C6F22-E898-4AE4-8646-DF2695A4F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FD86B-B936-43A9-9AFE-A9ADAC42FC76}" type="datetimeFigureOut">
              <a:rPr lang="da-DK" smtClean="0"/>
              <a:t>20-01-2025</a:t>
            </a:fld>
            <a:endParaRPr lang="da-DK"/>
          </a:p>
        </p:txBody>
      </p:sp>
      <p:sp>
        <p:nvSpPr>
          <p:cNvPr id="5" name="Pladsholder til sidefod 4">
            <a:extLst>
              <a:ext uri="{FF2B5EF4-FFF2-40B4-BE49-F238E27FC236}">
                <a16:creationId xmlns:a16="http://schemas.microsoft.com/office/drawing/2014/main" id="{E27CA09C-ECB4-4788-9AD8-50998EE761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C5AB0CF-FD2C-4947-B49D-2D547B9005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14796-F9E3-4E5B-A9C7-B786BC671496}" type="slidenum">
              <a:rPr lang="da-DK" smtClean="0"/>
              <a:t>‹nr.›</a:t>
            </a:fld>
            <a:endParaRPr lang="da-DK"/>
          </a:p>
        </p:txBody>
      </p:sp>
    </p:spTree>
    <p:extLst>
      <p:ext uri="{BB962C8B-B14F-4D97-AF65-F5344CB8AC3E}">
        <p14:creationId xmlns:p14="http://schemas.microsoft.com/office/powerpoint/2010/main" val="3683884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hyperlink" Target="https://altomkost.dk/fakta/naeringsindhold-i-maden/energiprocenter/" TargetMode="Externa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ern&#230;ringsfokus.dk/"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hyperlink" Target="https://altomkost.dk/raad-og-anbefalinger/de-officielle-kostraad-godt-for-sundhed-og-klim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391206-840A-4967-BE2D-0E69D341FD6B}"/>
              </a:ext>
            </a:extLst>
          </p:cNvPr>
          <p:cNvSpPr>
            <a:spLocks noGrp="1"/>
          </p:cNvSpPr>
          <p:nvPr>
            <p:ph type="title"/>
          </p:nvPr>
        </p:nvSpPr>
        <p:spPr>
          <a:xfrm>
            <a:off x="987287" y="3585403"/>
            <a:ext cx="10515600" cy="1325563"/>
          </a:xfrm>
        </p:spPr>
        <p:txBody>
          <a:bodyPr/>
          <a:lstStyle/>
          <a:p>
            <a:pPr algn="ctr"/>
            <a:r>
              <a:rPr lang="da-DK" b="1" dirty="0"/>
              <a:t>Sunde måltider og råderumsfødevarer</a:t>
            </a:r>
            <a:br>
              <a:rPr lang="da-DK" b="1" dirty="0"/>
            </a:br>
            <a:r>
              <a:rPr lang="da-DK" b="1" dirty="0"/>
              <a:t>Kvinder, 65 kg</a:t>
            </a:r>
          </a:p>
        </p:txBody>
      </p:sp>
      <p:pic>
        <p:nvPicPr>
          <p:cNvPr id="6" name="Billede 5">
            <a:extLst>
              <a:ext uri="{FF2B5EF4-FFF2-40B4-BE49-F238E27FC236}">
                <a16:creationId xmlns:a16="http://schemas.microsoft.com/office/drawing/2014/main" id="{D90BCA2B-6E55-47BF-8270-5937CEE34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090F57E7-06BA-B64D-BD73-86600EB56F82}"/>
              </a:ext>
            </a:extLst>
          </p:cNvPr>
          <p:cNvPicPr>
            <a:picLocks noChangeAspect="1"/>
          </p:cNvPicPr>
          <p:nvPr/>
        </p:nvPicPr>
        <p:blipFill>
          <a:blip r:embed="rId3"/>
          <a:stretch>
            <a:fillRect/>
          </a:stretch>
        </p:blipFill>
        <p:spPr>
          <a:xfrm>
            <a:off x="0" y="7380"/>
            <a:ext cx="12192000" cy="1607863"/>
          </a:xfrm>
          <a:prstGeom prst="rect">
            <a:avLst/>
          </a:prstGeom>
        </p:spPr>
      </p:pic>
    </p:spTree>
    <p:extLst>
      <p:ext uri="{BB962C8B-B14F-4D97-AF65-F5344CB8AC3E}">
        <p14:creationId xmlns:p14="http://schemas.microsoft.com/office/powerpoint/2010/main" val="2870182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CB3A5-40E3-47C8-A904-5830C7FB181D}"/>
              </a:ext>
            </a:extLst>
          </p:cNvPr>
          <p:cNvSpPr>
            <a:spLocks noGrp="1"/>
          </p:cNvSpPr>
          <p:nvPr>
            <p:ph type="ctrTitle"/>
          </p:nvPr>
        </p:nvSpPr>
        <p:spPr>
          <a:xfrm>
            <a:off x="2929656" y="1653409"/>
            <a:ext cx="3177475" cy="523220"/>
          </a:xfrm>
        </p:spPr>
        <p:txBody>
          <a:bodyPr>
            <a:noAutofit/>
          </a:bodyPr>
          <a:lstStyle/>
          <a:p>
            <a:r>
              <a:rPr lang="da-DK" sz="3200" dirty="0"/>
              <a:t>Mellemmåltid</a:t>
            </a:r>
            <a:endParaRPr lang="da-DK" sz="4400" dirty="0"/>
          </a:p>
        </p:txBody>
      </p:sp>
      <p:sp>
        <p:nvSpPr>
          <p:cNvPr id="3" name="Undertitel 2">
            <a:extLst>
              <a:ext uri="{FF2B5EF4-FFF2-40B4-BE49-F238E27FC236}">
                <a16:creationId xmlns:a16="http://schemas.microsoft.com/office/drawing/2014/main" id="{9A714D26-D58E-4E2E-8FCD-76F845F2DBA6}"/>
              </a:ext>
            </a:extLst>
          </p:cNvPr>
          <p:cNvSpPr>
            <a:spLocks noGrp="1"/>
          </p:cNvSpPr>
          <p:nvPr>
            <p:ph type="subTitle" idx="1"/>
          </p:nvPr>
        </p:nvSpPr>
        <p:spPr>
          <a:xfrm>
            <a:off x="2095977" y="6211988"/>
            <a:ext cx="4644438" cy="490740"/>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Én chokolade muffin på 75 g indeholder 1279 kJ. Det er mere end 2x knækbrød med let pålæg + frugt og grønt.</a:t>
            </a:r>
          </a:p>
        </p:txBody>
      </p:sp>
      <p:pic>
        <p:nvPicPr>
          <p:cNvPr id="6" name="Billede 5">
            <a:extLst>
              <a:ext uri="{FF2B5EF4-FFF2-40B4-BE49-F238E27FC236}">
                <a16:creationId xmlns:a16="http://schemas.microsoft.com/office/drawing/2014/main" id="{04677E27-F83B-4C3F-A8F7-E8703F94073C}"/>
              </a:ext>
            </a:extLst>
          </p:cNvPr>
          <p:cNvPicPr>
            <a:picLocks noChangeAspect="1"/>
          </p:cNvPicPr>
          <p:nvPr/>
        </p:nvPicPr>
        <p:blipFill rotWithShape="1">
          <a:blip r:embed="rId2">
            <a:extLst>
              <a:ext uri="{28A0092B-C50C-407E-A947-70E740481C1C}">
                <a14:useLocalDpi xmlns:a14="http://schemas.microsoft.com/office/drawing/2010/main" val="0"/>
              </a:ext>
            </a:extLst>
          </a:blip>
          <a:srcRect b="15795"/>
          <a:stretch/>
        </p:blipFill>
        <p:spPr>
          <a:xfrm>
            <a:off x="1594755" y="2589014"/>
            <a:ext cx="5415645" cy="2509995"/>
          </a:xfrm>
          <a:prstGeom prst="rect">
            <a:avLst/>
          </a:prstGeom>
        </p:spPr>
      </p:pic>
      <p:pic>
        <p:nvPicPr>
          <p:cNvPr id="8" name="Billede 7">
            <a:extLst>
              <a:ext uri="{FF2B5EF4-FFF2-40B4-BE49-F238E27FC236}">
                <a16:creationId xmlns:a16="http://schemas.microsoft.com/office/drawing/2014/main" id="{15FA9763-06EE-4A0C-8D59-9B70AE539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1152" y="2670426"/>
            <a:ext cx="3126969" cy="2818017"/>
          </a:xfrm>
          <a:prstGeom prst="rect">
            <a:avLst/>
          </a:prstGeom>
        </p:spPr>
      </p:pic>
      <p:sp>
        <p:nvSpPr>
          <p:cNvPr id="4" name="Tekstfelt 3">
            <a:extLst>
              <a:ext uri="{FF2B5EF4-FFF2-40B4-BE49-F238E27FC236}">
                <a16:creationId xmlns:a16="http://schemas.microsoft.com/office/drawing/2014/main" id="{EA6573E7-0B1B-4004-AF2B-D96F903EEE33}"/>
              </a:ext>
            </a:extLst>
          </p:cNvPr>
          <p:cNvSpPr txBox="1"/>
          <p:nvPr/>
        </p:nvSpPr>
        <p:spPr>
          <a:xfrm>
            <a:off x="797558" y="2538312"/>
            <a:ext cx="1530672" cy="646331"/>
          </a:xfrm>
          <a:prstGeom prst="rect">
            <a:avLst/>
          </a:prstGeom>
          <a:noFill/>
        </p:spPr>
        <p:txBody>
          <a:bodyPr wrap="square" rtlCol="0">
            <a:spAutoFit/>
          </a:bodyPr>
          <a:lstStyle/>
          <a:p>
            <a:r>
              <a:rPr lang="da-DK" sz="1200" dirty="0"/>
              <a:t>24 g knækbrød bidrager med </a:t>
            </a:r>
          </a:p>
          <a:p>
            <a:r>
              <a:rPr lang="da-DK" sz="1200" dirty="0"/>
              <a:t>3,9 g kostfibre</a:t>
            </a:r>
          </a:p>
        </p:txBody>
      </p:sp>
      <p:sp>
        <p:nvSpPr>
          <p:cNvPr id="9" name="Tekstfelt 8">
            <a:extLst>
              <a:ext uri="{FF2B5EF4-FFF2-40B4-BE49-F238E27FC236}">
                <a16:creationId xmlns:a16="http://schemas.microsoft.com/office/drawing/2014/main" id="{A0716751-2BC4-41BC-B693-0BAFAF7CA981}"/>
              </a:ext>
            </a:extLst>
          </p:cNvPr>
          <p:cNvSpPr txBox="1"/>
          <p:nvPr/>
        </p:nvSpPr>
        <p:spPr>
          <a:xfrm>
            <a:off x="193224" y="4154138"/>
            <a:ext cx="1363197" cy="646331"/>
          </a:xfrm>
          <a:prstGeom prst="rect">
            <a:avLst/>
          </a:prstGeom>
          <a:noFill/>
        </p:spPr>
        <p:txBody>
          <a:bodyPr wrap="square" rtlCol="0">
            <a:spAutoFit/>
          </a:bodyPr>
          <a:lstStyle/>
          <a:p>
            <a:r>
              <a:rPr lang="da-DK" sz="1200" dirty="0"/>
              <a:t>30 g peberfrugt bidrager med 57 g D-vitamin</a:t>
            </a:r>
          </a:p>
        </p:txBody>
      </p:sp>
      <p:sp>
        <p:nvSpPr>
          <p:cNvPr id="10" name="Tekstfelt 9">
            <a:extLst>
              <a:ext uri="{FF2B5EF4-FFF2-40B4-BE49-F238E27FC236}">
                <a16:creationId xmlns:a16="http://schemas.microsoft.com/office/drawing/2014/main" id="{F74684AE-6794-4E7F-B87B-F6CD00757BF6}"/>
              </a:ext>
            </a:extLst>
          </p:cNvPr>
          <p:cNvSpPr txBox="1"/>
          <p:nvPr/>
        </p:nvSpPr>
        <p:spPr>
          <a:xfrm>
            <a:off x="3555599" y="4454769"/>
            <a:ext cx="1530672" cy="461665"/>
          </a:xfrm>
          <a:prstGeom prst="rect">
            <a:avLst/>
          </a:prstGeom>
          <a:noFill/>
        </p:spPr>
        <p:txBody>
          <a:bodyPr wrap="square" rtlCol="0">
            <a:spAutoFit/>
          </a:bodyPr>
          <a:lstStyle/>
          <a:p>
            <a:r>
              <a:rPr lang="da-DK" sz="1200" dirty="0"/>
              <a:t>100 g æble bidrager med 8 mg C-vitamin</a:t>
            </a:r>
          </a:p>
        </p:txBody>
      </p:sp>
      <p:sp>
        <p:nvSpPr>
          <p:cNvPr id="12" name="Tekstfelt 11">
            <a:extLst>
              <a:ext uri="{FF2B5EF4-FFF2-40B4-BE49-F238E27FC236}">
                <a16:creationId xmlns:a16="http://schemas.microsoft.com/office/drawing/2014/main" id="{63BA4FC4-68E2-469A-A707-6099DC5AFDD2}"/>
              </a:ext>
            </a:extLst>
          </p:cNvPr>
          <p:cNvSpPr txBox="1"/>
          <p:nvPr/>
        </p:nvSpPr>
        <p:spPr>
          <a:xfrm>
            <a:off x="3856433" y="3543126"/>
            <a:ext cx="1260752" cy="646331"/>
          </a:xfrm>
          <a:prstGeom prst="rect">
            <a:avLst/>
          </a:prstGeom>
          <a:noFill/>
        </p:spPr>
        <p:txBody>
          <a:bodyPr wrap="square" rtlCol="0">
            <a:spAutoFit/>
          </a:bodyPr>
          <a:lstStyle/>
          <a:p>
            <a:r>
              <a:rPr lang="da-DK" sz="1200" dirty="0"/>
              <a:t>100 g gulerod bidrager med 756 RE A-vitamin</a:t>
            </a:r>
          </a:p>
        </p:txBody>
      </p:sp>
      <p:sp>
        <p:nvSpPr>
          <p:cNvPr id="13" name="Tekstfelt 12">
            <a:extLst>
              <a:ext uri="{FF2B5EF4-FFF2-40B4-BE49-F238E27FC236}">
                <a16:creationId xmlns:a16="http://schemas.microsoft.com/office/drawing/2014/main" id="{3232C4D7-6143-410D-98E9-72257750D5BD}"/>
              </a:ext>
            </a:extLst>
          </p:cNvPr>
          <p:cNvSpPr txBox="1"/>
          <p:nvPr/>
        </p:nvSpPr>
        <p:spPr>
          <a:xfrm>
            <a:off x="3695495" y="2929876"/>
            <a:ext cx="1716354" cy="461665"/>
          </a:xfrm>
          <a:prstGeom prst="rect">
            <a:avLst/>
          </a:prstGeom>
          <a:noFill/>
        </p:spPr>
        <p:txBody>
          <a:bodyPr wrap="square" rtlCol="0">
            <a:spAutoFit/>
          </a:bodyPr>
          <a:lstStyle/>
          <a:p>
            <a:r>
              <a:rPr lang="da-DK" sz="1200" dirty="0"/>
              <a:t>20 g ost bidrager med 36 mg calcium</a:t>
            </a:r>
          </a:p>
        </p:txBody>
      </p:sp>
      <p:sp>
        <p:nvSpPr>
          <p:cNvPr id="14" name="Tekstfelt 13">
            <a:extLst>
              <a:ext uri="{FF2B5EF4-FFF2-40B4-BE49-F238E27FC236}">
                <a16:creationId xmlns:a16="http://schemas.microsoft.com/office/drawing/2014/main" id="{ADA1086D-EF20-43F8-8B8C-F506DC628858}"/>
              </a:ext>
            </a:extLst>
          </p:cNvPr>
          <p:cNvSpPr txBox="1"/>
          <p:nvPr/>
        </p:nvSpPr>
        <p:spPr>
          <a:xfrm>
            <a:off x="8493711" y="2297281"/>
            <a:ext cx="3177475" cy="492443"/>
          </a:xfrm>
          <a:prstGeom prst="rect">
            <a:avLst/>
          </a:prstGeom>
          <a:noFill/>
        </p:spPr>
        <p:txBody>
          <a:bodyPr wrap="square" rtlCol="0">
            <a:spAutoFit/>
          </a:bodyPr>
          <a:lstStyle/>
          <a:p>
            <a:r>
              <a:rPr lang="da-DK" sz="1300" dirty="0">
                <a:solidFill>
                  <a:schemeClr val="accent1"/>
                </a:solidFill>
              </a:rPr>
              <a:t>Tip: For at forbrænde 1279 kJ skal du fx danse i ca. 1 time og 15 minutter.</a:t>
            </a:r>
          </a:p>
        </p:txBody>
      </p:sp>
      <p:sp>
        <p:nvSpPr>
          <p:cNvPr id="15" name="Tekstfelt 14">
            <a:extLst>
              <a:ext uri="{FF2B5EF4-FFF2-40B4-BE49-F238E27FC236}">
                <a16:creationId xmlns:a16="http://schemas.microsoft.com/office/drawing/2014/main" id="{4A418DF5-3042-4CE5-A654-76A1D074831E}"/>
              </a:ext>
            </a:extLst>
          </p:cNvPr>
          <p:cNvSpPr txBox="1"/>
          <p:nvPr/>
        </p:nvSpPr>
        <p:spPr>
          <a:xfrm>
            <a:off x="475797" y="3297604"/>
            <a:ext cx="1313793" cy="646331"/>
          </a:xfrm>
          <a:prstGeom prst="rect">
            <a:avLst/>
          </a:prstGeom>
          <a:noFill/>
        </p:spPr>
        <p:txBody>
          <a:bodyPr wrap="square" rtlCol="0">
            <a:spAutoFit/>
          </a:bodyPr>
          <a:lstStyle/>
          <a:p>
            <a:r>
              <a:rPr lang="da-DK" sz="1200" dirty="0"/>
              <a:t>40 g tomat bidrager med 6 mg C-vitamin</a:t>
            </a:r>
          </a:p>
        </p:txBody>
      </p:sp>
      <p:pic>
        <p:nvPicPr>
          <p:cNvPr id="34" name="Billede 33">
            <a:extLst>
              <a:ext uri="{FF2B5EF4-FFF2-40B4-BE49-F238E27FC236}">
                <a16:creationId xmlns:a16="http://schemas.microsoft.com/office/drawing/2014/main" id="{DF66E722-B403-4E83-ADD4-C80A171E3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2" name="Lige forbindelse 21">
            <a:extLst>
              <a:ext uri="{FF2B5EF4-FFF2-40B4-BE49-F238E27FC236}">
                <a16:creationId xmlns:a16="http://schemas.microsoft.com/office/drawing/2014/main" id="{03F464EB-3D01-413B-A4A6-D5C797BC9195}"/>
              </a:ext>
            </a:extLst>
          </p:cNvPr>
          <p:cNvCxnSpPr>
            <a:cxnSpLocks/>
          </p:cNvCxnSpPr>
          <p:nvPr/>
        </p:nvCxnSpPr>
        <p:spPr>
          <a:xfrm>
            <a:off x="1466987" y="3830973"/>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345D4223-C759-4B8D-B4E6-9B7E22A8D109}"/>
              </a:ext>
            </a:extLst>
          </p:cNvPr>
          <p:cNvCxnSpPr>
            <a:cxnSpLocks/>
          </p:cNvCxnSpPr>
          <p:nvPr/>
        </p:nvCxnSpPr>
        <p:spPr>
          <a:xfrm>
            <a:off x="2957952" y="3160709"/>
            <a:ext cx="73754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3E21F90C-A7BD-4D8B-B24A-08C2D7231F83}"/>
              </a:ext>
            </a:extLst>
          </p:cNvPr>
          <p:cNvCxnSpPr>
            <a:cxnSpLocks/>
          </p:cNvCxnSpPr>
          <p:nvPr/>
        </p:nvCxnSpPr>
        <p:spPr>
          <a:xfrm>
            <a:off x="1466987" y="4490471"/>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ED679404-353F-4B0F-8C37-C65CC92B7310}"/>
              </a:ext>
            </a:extLst>
          </p:cNvPr>
          <p:cNvCxnSpPr>
            <a:cxnSpLocks/>
          </p:cNvCxnSpPr>
          <p:nvPr/>
        </p:nvCxnSpPr>
        <p:spPr>
          <a:xfrm>
            <a:off x="3010136" y="4598227"/>
            <a:ext cx="597647" cy="3852"/>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35FFC271-4848-44E7-A8A2-B1AA5CA63B41}"/>
              </a:ext>
            </a:extLst>
          </p:cNvPr>
          <p:cNvCxnSpPr>
            <a:cxnSpLocks/>
          </p:cNvCxnSpPr>
          <p:nvPr/>
        </p:nvCxnSpPr>
        <p:spPr>
          <a:xfrm>
            <a:off x="3355640" y="3881394"/>
            <a:ext cx="55779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F5586BAB-E047-4EE1-A1AA-55CF7C110B6B}"/>
              </a:ext>
            </a:extLst>
          </p:cNvPr>
          <p:cNvCxnSpPr>
            <a:cxnSpLocks/>
          </p:cNvCxnSpPr>
          <p:nvPr/>
        </p:nvCxnSpPr>
        <p:spPr>
          <a:xfrm>
            <a:off x="1785824" y="2872185"/>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Billede 6">
            <a:extLst>
              <a:ext uri="{FF2B5EF4-FFF2-40B4-BE49-F238E27FC236}">
                <a16:creationId xmlns:a16="http://schemas.microsoft.com/office/drawing/2014/main" id="{138297C9-ACA4-7E45-9F4F-BEE6B4C26A45}"/>
              </a:ext>
            </a:extLst>
          </p:cNvPr>
          <p:cNvPicPr>
            <a:picLocks noChangeAspect="1"/>
          </p:cNvPicPr>
          <p:nvPr/>
        </p:nvPicPr>
        <p:blipFill>
          <a:blip r:embed="rId5"/>
          <a:stretch>
            <a:fillRect/>
          </a:stretch>
        </p:blipFill>
        <p:spPr>
          <a:xfrm>
            <a:off x="0" y="25311"/>
            <a:ext cx="12192000" cy="1607863"/>
          </a:xfrm>
          <a:prstGeom prst="rect">
            <a:avLst/>
          </a:prstGeom>
        </p:spPr>
      </p:pic>
      <p:sp>
        <p:nvSpPr>
          <p:cNvPr id="5" name="Tekstfelt 4">
            <a:extLst>
              <a:ext uri="{FF2B5EF4-FFF2-40B4-BE49-F238E27FC236}">
                <a16:creationId xmlns:a16="http://schemas.microsoft.com/office/drawing/2014/main" id="{41D9217A-9318-AB4B-ACA7-90A3E0184B02}"/>
              </a:ext>
            </a:extLst>
          </p:cNvPr>
          <p:cNvSpPr txBox="1"/>
          <p:nvPr/>
        </p:nvSpPr>
        <p:spPr>
          <a:xfrm>
            <a:off x="1681297" y="5186362"/>
            <a:ext cx="1888653" cy="338554"/>
          </a:xfrm>
          <a:prstGeom prst="rect">
            <a:avLst/>
          </a:prstGeom>
          <a:noFill/>
        </p:spPr>
        <p:txBody>
          <a:bodyPr wrap="square" rtlCol="0">
            <a:spAutoFit/>
          </a:bodyPr>
          <a:lstStyle/>
          <a:p>
            <a:r>
              <a:rPr lang="da-DK" sz="1600" dirty="0"/>
              <a:t>1131 kJ = 269 kcal</a:t>
            </a:r>
          </a:p>
        </p:txBody>
      </p:sp>
      <p:sp>
        <p:nvSpPr>
          <p:cNvPr id="11" name="Tekstfelt 10">
            <a:extLst>
              <a:ext uri="{FF2B5EF4-FFF2-40B4-BE49-F238E27FC236}">
                <a16:creationId xmlns:a16="http://schemas.microsoft.com/office/drawing/2014/main" id="{8CC0D09C-66DD-784D-B445-45021A367342}"/>
              </a:ext>
            </a:extLst>
          </p:cNvPr>
          <p:cNvSpPr txBox="1"/>
          <p:nvPr/>
        </p:nvSpPr>
        <p:spPr>
          <a:xfrm>
            <a:off x="5100641" y="5186359"/>
            <a:ext cx="2243137" cy="338554"/>
          </a:xfrm>
          <a:prstGeom prst="rect">
            <a:avLst/>
          </a:prstGeom>
          <a:noFill/>
        </p:spPr>
        <p:txBody>
          <a:bodyPr wrap="square" rtlCol="0">
            <a:spAutoFit/>
          </a:bodyPr>
          <a:lstStyle/>
          <a:p>
            <a:r>
              <a:rPr lang="da-DK" sz="1600" dirty="0"/>
              <a:t>1279 kJ = 305 kcal</a:t>
            </a:r>
          </a:p>
        </p:txBody>
      </p:sp>
    </p:spTree>
    <p:extLst>
      <p:ext uri="{BB962C8B-B14F-4D97-AF65-F5344CB8AC3E}">
        <p14:creationId xmlns:p14="http://schemas.microsoft.com/office/powerpoint/2010/main" val="37415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CB3A5-40E3-47C8-A904-5830C7FB181D}"/>
              </a:ext>
            </a:extLst>
          </p:cNvPr>
          <p:cNvSpPr>
            <a:spLocks noGrp="1"/>
          </p:cNvSpPr>
          <p:nvPr>
            <p:ph type="ctrTitle"/>
          </p:nvPr>
        </p:nvSpPr>
        <p:spPr>
          <a:xfrm>
            <a:off x="3990230" y="1672900"/>
            <a:ext cx="1807779" cy="565951"/>
          </a:xfrm>
        </p:spPr>
        <p:txBody>
          <a:bodyPr>
            <a:noAutofit/>
          </a:bodyPr>
          <a:lstStyle/>
          <a:p>
            <a:pPr algn="l"/>
            <a:r>
              <a:rPr lang="da-DK" sz="3200" dirty="0"/>
              <a:t>Frokost</a:t>
            </a:r>
          </a:p>
        </p:txBody>
      </p:sp>
      <p:sp>
        <p:nvSpPr>
          <p:cNvPr id="3" name="Undertitel 2">
            <a:extLst>
              <a:ext uri="{FF2B5EF4-FFF2-40B4-BE49-F238E27FC236}">
                <a16:creationId xmlns:a16="http://schemas.microsoft.com/office/drawing/2014/main" id="{9A714D26-D58E-4E2E-8FCD-76F845F2DBA6}"/>
              </a:ext>
            </a:extLst>
          </p:cNvPr>
          <p:cNvSpPr>
            <a:spLocks noGrp="1"/>
          </p:cNvSpPr>
          <p:nvPr>
            <p:ph type="subTitle" idx="1"/>
          </p:nvPr>
        </p:nvSpPr>
        <p:spPr>
          <a:xfrm>
            <a:off x="1665317" y="6292033"/>
            <a:ext cx="6255971" cy="481117"/>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I en chokoladesnackbar på 55 g og 50 g saltede peanuts er der 2266 kJ. Det er mere end i salaten hvori der både er kød og masser af grøntsager, samt et glas minimælk</a:t>
            </a:r>
          </a:p>
        </p:txBody>
      </p:sp>
      <p:pic>
        <p:nvPicPr>
          <p:cNvPr id="6" name="Billede 5">
            <a:extLst>
              <a:ext uri="{FF2B5EF4-FFF2-40B4-BE49-F238E27FC236}">
                <a16:creationId xmlns:a16="http://schemas.microsoft.com/office/drawing/2014/main" id="{5B62161C-8287-46C0-AB93-852C8C84A38F}"/>
              </a:ext>
            </a:extLst>
          </p:cNvPr>
          <p:cNvPicPr>
            <a:picLocks noChangeAspect="1"/>
          </p:cNvPicPr>
          <p:nvPr/>
        </p:nvPicPr>
        <p:blipFill rotWithShape="1">
          <a:blip r:embed="rId2">
            <a:extLst>
              <a:ext uri="{28A0092B-C50C-407E-A947-70E740481C1C}">
                <a14:useLocalDpi xmlns:a14="http://schemas.microsoft.com/office/drawing/2010/main" val="0"/>
              </a:ext>
            </a:extLst>
          </a:blip>
          <a:srcRect b="16511"/>
          <a:stretch/>
        </p:blipFill>
        <p:spPr>
          <a:xfrm>
            <a:off x="1471632" y="2537057"/>
            <a:ext cx="5885426" cy="2799230"/>
          </a:xfrm>
          <a:prstGeom prst="rect">
            <a:avLst/>
          </a:prstGeom>
        </p:spPr>
      </p:pic>
      <p:pic>
        <p:nvPicPr>
          <p:cNvPr id="8" name="Billede 7">
            <a:extLst>
              <a:ext uri="{FF2B5EF4-FFF2-40B4-BE49-F238E27FC236}">
                <a16:creationId xmlns:a16="http://schemas.microsoft.com/office/drawing/2014/main" id="{DBC10FFF-49C4-4B3F-A106-F3745B23EA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379" y="2923882"/>
            <a:ext cx="2865746" cy="2510555"/>
          </a:xfrm>
          <a:prstGeom prst="rect">
            <a:avLst/>
          </a:prstGeom>
        </p:spPr>
      </p:pic>
      <p:sp>
        <p:nvSpPr>
          <p:cNvPr id="7" name="Tekstfelt 6">
            <a:extLst>
              <a:ext uri="{FF2B5EF4-FFF2-40B4-BE49-F238E27FC236}">
                <a16:creationId xmlns:a16="http://schemas.microsoft.com/office/drawing/2014/main" id="{7D7203D6-245A-4765-A6D0-DE2E93ECD56B}"/>
              </a:ext>
            </a:extLst>
          </p:cNvPr>
          <p:cNvSpPr txBox="1"/>
          <p:nvPr/>
        </p:nvSpPr>
        <p:spPr>
          <a:xfrm>
            <a:off x="82455" y="2611332"/>
            <a:ext cx="1263190" cy="646331"/>
          </a:xfrm>
          <a:prstGeom prst="rect">
            <a:avLst/>
          </a:prstGeom>
          <a:noFill/>
        </p:spPr>
        <p:txBody>
          <a:bodyPr wrap="square" rtlCol="0">
            <a:spAutoFit/>
          </a:bodyPr>
          <a:lstStyle/>
          <a:p>
            <a:r>
              <a:rPr lang="da-DK" sz="1200" dirty="0"/>
              <a:t>2 dl minimælk bidrager med 248 mg calcium </a:t>
            </a:r>
          </a:p>
        </p:txBody>
      </p:sp>
      <p:sp>
        <p:nvSpPr>
          <p:cNvPr id="9" name="Tekstfelt 8">
            <a:extLst>
              <a:ext uri="{FF2B5EF4-FFF2-40B4-BE49-F238E27FC236}">
                <a16:creationId xmlns:a16="http://schemas.microsoft.com/office/drawing/2014/main" id="{E8BE9726-A02F-4C3E-8894-484A4DF22D43}"/>
              </a:ext>
            </a:extLst>
          </p:cNvPr>
          <p:cNvSpPr txBox="1"/>
          <p:nvPr/>
        </p:nvSpPr>
        <p:spPr>
          <a:xfrm>
            <a:off x="4040753" y="3613546"/>
            <a:ext cx="1130035" cy="646331"/>
          </a:xfrm>
          <a:prstGeom prst="rect">
            <a:avLst/>
          </a:prstGeom>
          <a:noFill/>
        </p:spPr>
        <p:txBody>
          <a:bodyPr wrap="square" rtlCol="0">
            <a:spAutoFit/>
          </a:bodyPr>
          <a:lstStyle/>
          <a:p>
            <a:r>
              <a:rPr lang="da-DK" sz="1200" dirty="0"/>
              <a:t>30 g æg bidrager med 3,7 g protein</a:t>
            </a:r>
          </a:p>
        </p:txBody>
      </p:sp>
      <p:sp>
        <p:nvSpPr>
          <p:cNvPr id="10" name="Tekstfelt 9">
            <a:extLst>
              <a:ext uri="{FF2B5EF4-FFF2-40B4-BE49-F238E27FC236}">
                <a16:creationId xmlns:a16="http://schemas.microsoft.com/office/drawing/2014/main" id="{9FAC6E8D-8FAF-4C96-B2CF-DAB981F5560F}"/>
              </a:ext>
            </a:extLst>
          </p:cNvPr>
          <p:cNvSpPr txBox="1"/>
          <p:nvPr/>
        </p:nvSpPr>
        <p:spPr>
          <a:xfrm>
            <a:off x="4040753" y="4505290"/>
            <a:ext cx="1237414" cy="830997"/>
          </a:xfrm>
          <a:prstGeom prst="rect">
            <a:avLst/>
          </a:prstGeom>
          <a:noFill/>
        </p:spPr>
        <p:txBody>
          <a:bodyPr wrap="square" rtlCol="0">
            <a:spAutoFit/>
          </a:bodyPr>
          <a:lstStyle/>
          <a:p>
            <a:r>
              <a:rPr lang="da-DK" sz="1200" dirty="0"/>
              <a:t>75 g hakket grisekød bidrager med 0,5 µg D-vitamin</a:t>
            </a:r>
          </a:p>
        </p:txBody>
      </p:sp>
      <p:sp>
        <p:nvSpPr>
          <p:cNvPr id="11" name="Tekstfelt 10">
            <a:extLst>
              <a:ext uri="{FF2B5EF4-FFF2-40B4-BE49-F238E27FC236}">
                <a16:creationId xmlns:a16="http://schemas.microsoft.com/office/drawing/2014/main" id="{D1753AC2-BA61-4601-B6FF-CC8B21594DA1}"/>
              </a:ext>
            </a:extLst>
          </p:cNvPr>
          <p:cNvSpPr txBox="1"/>
          <p:nvPr/>
        </p:nvSpPr>
        <p:spPr>
          <a:xfrm>
            <a:off x="315311" y="3777992"/>
            <a:ext cx="1448101" cy="461665"/>
          </a:xfrm>
          <a:prstGeom prst="rect">
            <a:avLst/>
          </a:prstGeom>
          <a:noFill/>
        </p:spPr>
        <p:txBody>
          <a:bodyPr wrap="square" rtlCol="0">
            <a:spAutoFit/>
          </a:bodyPr>
          <a:lstStyle/>
          <a:p>
            <a:r>
              <a:rPr lang="da-DK" sz="1200" dirty="0"/>
              <a:t>25 g løg bidrager med 2 mg C-vitamin </a:t>
            </a:r>
          </a:p>
        </p:txBody>
      </p:sp>
      <p:sp>
        <p:nvSpPr>
          <p:cNvPr id="12" name="Tekstfelt 11">
            <a:extLst>
              <a:ext uri="{FF2B5EF4-FFF2-40B4-BE49-F238E27FC236}">
                <a16:creationId xmlns:a16="http://schemas.microsoft.com/office/drawing/2014/main" id="{3D40A808-B97D-460A-95D2-292D9702916F}"/>
              </a:ext>
            </a:extLst>
          </p:cNvPr>
          <p:cNvSpPr txBox="1"/>
          <p:nvPr/>
        </p:nvSpPr>
        <p:spPr>
          <a:xfrm>
            <a:off x="855072" y="4643680"/>
            <a:ext cx="1516929" cy="830997"/>
          </a:xfrm>
          <a:prstGeom prst="rect">
            <a:avLst/>
          </a:prstGeom>
          <a:noFill/>
        </p:spPr>
        <p:txBody>
          <a:bodyPr wrap="square" rtlCol="0">
            <a:spAutoFit/>
          </a:bodyPr>
          <a:lstStyle/>
          <a:p>
            <a:r>
              <a:rPr lang="da-DK" sz="1200" dirty="0"/>
              <a:t>100 g broccoli bidrager med 0,7 mg jern og 121 mg C-vitamin</a:t>
            </a:r>
          </a:p>
        </p:txBody>
      </p:sp>
      <p:sp>
        <p:nvSpPr>
          <p:cNvPr id="34" name="Tekstfelt 33">
            <a:extLst>
              <a:ext uri="{FF2B5EF4-FFF2-40B4-BE49-F238E27FC236}">
                <a16:creationId xmlns:a16="http://schemas.microsoft.com/office/drawing/2014/main" id="{489DAB56-981E-4840-9B82-0965BEEC988C}"/>
              </a:ext>
            </a:extLst>
          </p:cNvPr>
          <p:cNvSpPr txBox="1"/>
          <p:nvPr/>
        </p:nvSpPr>
        <p:spPr>
          <a:xfrm>
            <a:off x="8711801" y="2510413"/>
            <a:ext cx="3480199" cy="492443"/>
          </a:xfrm>
          <a:prstGeom prst="rect">
            <a:avLst/>
          </a:prstGeom>
          <a:noFill/>
        </p:spPr>
        <p:txBody>
          <a:bodyPr wrap="square" rtlCol="0">
            <a:spAutoFit/>
          </a:bodyPr>
          <a:lstStyle/>
          <a:p>
            <a:r>
              <a:rPr lang="da-DK" sz="1300" dirty="0">
                <a:solidFill>
                  <a:schemeClr val="accent1"/>
                </a:solidFill>
              </a:rPr>
              <a:t>Tip: For at forbrænde 2266 kJ skal du fx</a:t>
            </a:r>
          </a:p>
          <a:p>
            <a:r>
              <a:rPr lang="da-DK" sz="1300" dirty="0">
                <a:solidFill>
                  <a:schemeClr val="accent1"/>
                </a:solidFill>
              </a:rPr>
              <a:t>dyrke aerobic med høj intensitet i ca. 1 time.</a:t>
            </a:r>
          </a:p>
        </p:txBody>
      </p:sp>
      <p:pic>
        <p:nvPicPr>
          <p:cNvPr id="35" name="Billede 34">
            <a:extLst>
              <a:ext uri="{FF2B5EF4-FFF2-40B4-BE49-F238E27FC236}">
                <a16:creationId xmlns:a16="http://schemas.microsoft.com/office/drawing/2014/main" id="{B5169F60-FE02-4DC0-B56A-AADD0B3411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9" name="Lige forbindelse 18">
            <a:extLst>
              <a:ext uri="{FF2B5EF4-FFF2-40B4-BE49-F238E27FC236}">
                <a16:creationId xmlns:a16="http://schemas.microsoft.com/office/drawing/2014/main" id="{C2BDF37C-2D1C-452D-A454-957AC276FDE6}"/>
              </a:ext>
            </a:extLst>
          </p:cNvPr>
          <p:cNvCxnSpPr>
            <a:cxnSpLocks/>
          </p:cNvCxnSpPr>
          <p:nvPr/>
        </p:nvCxnSpPr>
        <p:spPr>
          <a:xfrm>
            <a:off x="1884119" y="4755868"/>
            <a:ext cx="88557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D98CFA89-1663-46DD-B594-8CC2D3BEDE88}"/>
              </a:ext>
            </a:extLst>
          </p:cNvPr>
          <p:cNvCxnSpPr>
            <a:cxnSpLocks/>
          </p:cNvCxnSpPr>
          <p:nvPr/>
        </p:nvCxnSpPr>
        <p:spPr>
          <a:xfrm>
            <a:off x="1576625" y="3959699"/>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569E9A75-1D76-44C1-B761-5F95E746EC71}"/>
              </a:ext>
            </a:extLst>
          </p:cNvPr>
          <p:cNvCxnSpPr>
            <a:cxnSpLocks/>
          </p:cNvCxnSpPr>
          <p:nvPr/>
        </p:nvCxnSpPr>
        <p:spPr>
          <a:xfrm>
            <a:off x="1073944" y="2934498"/>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8463E940-DD91-48C1-A78B-30B5935D6E13}"/>
              </a:ext>
            </a:extLst>
          </p:cNvPr>
          <p:cNvCxnSpPr>
            <a:cxnSpLocks/>
          </p:cNvCxnSpPr>
          <p:nvPr/>
        </p:nvCxnSpPr>
        <p:spPr>
          <a:xfrm>
            <a:off x="3279382" y="4645328"/>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DDFCD09F-E9D4-4978-A0AF-8A4AF758DEE7}"/>
              </a:ext>
            </a:extLst>
          </p:cNvPr>
          <p:cNvCxnSpPr>
            <a:cxnSpLocks/>
          </p:cNvCxnSpPr>
          <p:nvPr/>
        </p:nvCxnSpPr>
        <p:spPr>
          <a:xfrm>
            <a:off x="3486749" y="3936712"/>
            <a:ext cx="588009"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654AB8E9-5B2E-464F-9854-6CD470D38131}"/>
              </a:ext>
            </a:extLst>
          </p:cNvPr>
          <p:cNvPicPr>
            <a:picLocks noChangeAspect="1"/>
          </p:cNvPicPr>
          <p:nvPr/>
        </p:nvPicPr>
        <p:blipFill>
          <a:blip r:embed="rId5"/>
          <a:stretch>
            <a:fillRect/>
          </a:stretch>
        </p:blipFill>
        <p:spPr>
          <a:xfrm>
            <a:off x="0" y="43238"/>
            <a:ext cx="12192000" cy="1607863"/>
          </a:xfrm>
          <a:prstGeom prst="rect">
            <a:avLst/>
          </a:prstGeom>
        </p:spPr>
      </p:pic>
      <p:sp>
        <p:nvSpPr>
          <p:cNvPr id="5" name="Tekstfelt 4">
            <a:extLst>
              <a:ext uri="{FF2B5EF4-FFF2-40B4-BE49-F238E27FC236}">
                <a16:creationId xmlns:a16="http://schemas.microsoft.com/office/drawing/2014/main" id="{ABAAFF03-2294-0240-8C8D-1BDCC5D12EA6}"/>
              </a:ext>
            </a:extLst>
          </p:cNvPr>
          <p:cNvSpPr txBox="1"/>
          <p:nvPr/>
        </p:nvSpPr>
        <p:spPr>
          <a:xfrm>
            <a:off x="2119551" y="5400678"/>
            <a:ext cx="2464128" cy="338554"/>
          </a:xfrm>
          <a:prstGeom prst="rect">
            <a:avLst/>
          </a:prstGeom>
          <a:noFill/>
        </p:spPr>
        <p:txBody>
          <a:bodyPr wrap="square" rtlCol="0">
            <a:spAutoFit/>
          </a:bodyPr>
          <a:lstStyle/>
          <a:p>
            <a:r>
              <a:rPr lang="da-DK" sz="1600" dirty="0"/>
              <a:t>1944 kJ = 463 kcal</a:t>
            </a:r>
          </a:p>
        </p:txBody>
      </p:sp>
      <p:sp>
        <p:nvSpPr>
          <p:cNvPr id="13" name="Tekstfelt 12">
            <a:extLst>
              <a:ext uri="{FF2B5EF4-FFF2-40B4-BE49-F238E27FC236}">
                <a16:creationId xmlns:a16="http://schemas.microsoft.com/office/drawing/2014/main" id="{798EDBA5-0B24-5C43-957B-CD07D3B248E2}"/>
              </a:ext>
            </a:extLst>
          </p:cNvPr>
          <p:cNvSpPr txBox="1"/>
          <p:nvPr/>
        </p:nvSpPr>
        <p:spPr>
          <a:xfrm>
            <a:off x="5443531" y="5403237"/>
            <a:ext cx="2299283" cy="338554"/>
          </a:xfrm>
          <a:prstGeom prst="rect">
            <a:avLst/>
          </a:prstGeom>
          <a:noFill/>
        </p:spPr>
        <p:txBody>
          <a:bodyPr wrap="square" rtlCol="0">
            <a:spAutoFit/>
          </a:bodyPr>
          <a:lstStyle/>
          <a:p>
            <a:r>
              <a:rPr lang="da-DK" sz="1600" dirty="0"/>
              <a:t>2266 kJ = 540 kcal</a:t>
            </a:r>
          </a:p>
        </p:txBody>
      </p:sp>
    </p:spTree>
    <p:extLst>
      <p:ext uri="{BB962C8B-B14F-4D97-AF65-F5344CB8AC3E}">
        <p14:creationId xmlns:p14="http://schemas.microsoft.com/office/powerpoint/2010/main" val="3760621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CB3A5-40E3-47C8-A904-5830C7FB181D}"/>
              </a:ext>
            </a:extLst>
          </p:cNvPr>
          <p:cNvSpPr>
            <a:spLocks noGrp="1"/>
          </p:cNvSpPr>
          <p:nvPr>
            <p:ph type="ctrTitle"/>
          </p:nvPr>
        </p:nvSpPr>
        <p:spPr>
          <a:xfrm>
            <a:off x="3368028" y="1696270"/>
            <a:ext cx="3037490" cy="565951"/>
          </a:xfrm>
        </p:spPr>
        <p:txBody>
          <a:bodyPr>
            <a:noAutofit/>
          </a:bodyPr>
          <a:lstStyle/>
          <a:p>
            <a:pPr algn="l"/>
            <a:r>
              <a:rPr lang="da-DK" sz="3200" dirty="0"/>
              <a:t>Mellemmåltid</a:t>
            </a:r>
          </a:p>
        </p:txBody>
      </p:sp>
      <p:sp>
        <p:nvSpPr>
          <p:cNvPr id="3" name="Undertitel 2">
            <a:extLst>
              <a:ext uri="{FF2B5EF4-FFF2-40B4-BE49-F238E27FC236}">
                <a16:creationId xmlns:a16="http://schemas.microsoft.com/office/drawing/2014/main" id="{9A714D26-D58E-4E2E-8FCD-76F845F2DBA6}"/>
              </a:ext>
            </a:extLst>
          </p:cNvPr>
          <p:cNvSpPr>
            <a:spLocks noGrp="1"/>
          </p:cNvSpPr>
          <p:nvPr>
            <p:ph type="subTitle" idx="1"/>
          </p:nvPr>
        </p:nvSpPr>
        <p:spPr>
          <a:xfrm>
            <a:off x="2071082" y="6210780"/>
            <a:ext cx="4613011" cy="588610"/>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lnSpc>
                <a:spcPct val="100000"/>
              </a:lnSpc>
            </a:pPr>
            <a:r>
              <a:rPr lang="da-DK" sz="1400" dirty="0">
                <a:solidFill>
                  <a:sysClr val="windowText" lastClr="000000"/>
                </a:solidFill>
              </a:rPr>
              <a:t>To glas tør hvidvin på i alt tre dl giver 843 kJ. Det er kun en smule mindre end ét styks frugt + mandler og dadler.</a:t>
            </a:r>
          </a:p>
        </p:txBody>
      </p:sp>
      <p:pic>
        <p:nvPicPr>
          <p:cNvPr id="6" name="Billede 5">
            <a:extLst>
              <a:ext uri="{FF2B5EF4-FFF2-40B4-BE49-F238E27FC236}">
                <a16:creationId xmlns:a16="http://schemas.microsoft.com/office/drawing/2014/main" id="{35F9A87A-9EF4-44AA-974E-C4167E2A80ED}"/>
              </a:ext>
            </a:extLst>
          </p:cNvPr>
          <p:cNvPicPr>
            <a:picLocks noChangeAspect="1"/>
          </p:cNvPicPr>
          <p:nvPr/>
        </p:nvPicPr>
        <p:blipFill rotWithShape="1">
          <a:blip r:embed="rId2">
            <a:extLst>
              <a:ext uri="{28A0092B-C50C-407E-A947-70E740481C1C}">
                <a14:useLocalDpi xmlns:a14="http://schemas.microsoft.com/office/drawing/2010/main" val="0"/>
              </a:ext>
            </a:extLst>
          </a:blip>
          <a:srcRect b="18097"/>
          <a:stretch/>
        </p:blipFill>
        <p:spPr>
          <a:xfrm>
            <a:off x="1067439" y="2792168"/>
            <a:ext cx="6496957" cy="2551357"/>
          </a:xfrm>
          <a:prstGeom prst="rect">
            <a:avLst/>
          </a:prstGeom>
        </p:spPr>
      </p:pic>
      <p:pic>
        <p:nvPicPr>
          <p:cNvPr id="8" name="Billede 7">
            <a:extLst>
              <a:ext uri="{FF2B5EF4-FFF2-40B4-BE49-F238E27FC236}">
                <a16:creationId xmlns:a16="http://schemas.microsoft.com/office/drawing/2014/main" id="{22EA8D7A-31AD-4482-A5CE-625D7BE47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432" y="2704158"/>
            <a:ext cx="3352800" cy="3027100"/>
          </a:xfrm>
          <a:prstGeom prst="rect">
            <a:avLst/>
          </a:prstGeom>
        </p:spPr>
      </p:pic>
      <p:sp>
        <p:nvSpPr>
          <p:cNvPr id="7" name="Tekstfelt 6">
            <a:extLst>
              <a:ext uri="{FF2B5EF4-FFF2-40B4-BE49-F238E27FC236}">
                <a16:creationId xmlns:a16="http://schemas.microsoft.com/office/drawing/2014/main" id="{88C9AA14-7C7A-43C2-891E-3A696D1210AC}"/>
              </a:ext>
            </a:extLst>
          </p:cNvPr>
          <p:cNvSpPr txBox="1"/>
          <p:nvPr/>
        </p:nvSpPr>
        <p:spPr>
          <a:xfrm>
            <a:off x="438065" y="4189955"/>
            <a:ext cx="1516929" cy="830997"/>
          </a:xfrm>
          <a:prstGeom prst="rect">
            <a:avLst/>
          </a:prstGeom>
          <a:noFill/>
        </p:spPr>
        <p:txBody>
          <a:bodyPr wrap="square" rtlCol="0">
            <a:spAutoFit/>
          </a:bodyPr>
          <a:lstStyle/>
          <a:p>
            <a:r>
              <a:rPr lang="da-DK" sz="1200" dirty="0"/>
              <a:t>15 g mandler bidrager med 0,68 mg jern og 38 mg calcium</a:t>
            </a:r>
          </a:p>
        </p:txBody>
      </p:sp>
      <p:sp>
        <p:nvSpPr>
          <p:cNvPr id="9" name="Tekstfelt 8">
            <a:extLst>
              <a:ext uri="{FF2B5EF4-FFF2-40B4-BE49-F238E27FC236}">
                <a16:creationId xmlns:a16="http://schemas.microsoft.com/office/drawing/2014/main" id="{4824BF3F-DADF-4317-A013-22BA4C037B87}"/>
              </a:ext>
            </a:extLst>
          </p:cNvPr>
          <p:cNvSpPr txBox="1"/>
          <p:nvPr/>
        </p:nvSpPr>
        <p:spPr>
          <a:xfrm>
            <a:off x="438065" y="3184358"/>
            <a:ext cx="1516929" cy="646331"/>
          </a:xfrm>
          <a:prstGeom prst="rect">
            <a:avLst/>
          </a:prstGeom>
          <a:noFill/>
        </p:spPr>
        <p:txBody>
          <a:bodyPr wrap="square" rtlCol="0">
            <a:spAutoFit/>
          </a:bodyPr>
          <a:lstStyle/>
          <a:p>
            <a:r>
              <a:rPr lang="da-DK" sz="1200" dirty="0"/>
              <a:t>100 g pære bidrager med 3,2 g kostfibre og 5 mg C-vitamin</a:t>
            </a:r>
          </a:p>
        </p:txBody>
      </p:sp>
      <p:sp>
        <p:nvSpPr>
          <p:cNvPr id="10" name="Tekstfelt 9">
            <a:extLst>
              <a:ext uri="{FF2B5EF4-FFF2-40B4-BE49-F238E27FC236}">
                <a16:creationId xmlns:a16="http://schemas.microsoft.com/office/drawing/2014/main" id="{3F4D4D34-C447-4DFC-BC23-066257AC0DFA}"/>
              </a:ext>
            </a:extLst>
          </p:cNvPr>
          <p:cNvSpPr txBox="1"/>
          <p:nvPr/>
        </p:nvSpPr>
        <p:spPr>
          <a:xfrm>
            <a:off x="3765311" y="4256491"/>
            <a:ext cx="1516929" cy="646331"/>
          </a:xfrm>
          <a:prstGeom prst="rect">
            <a:avLst/>
          </a:prstGeom>
          <a:noFill/>
        </p:spPr>
        <p:txBody>
          <a:bodyPr wrap="square" rtlCol="0">
            <a:spAutoFit/>
          </a:bodyPr>
          <a:lstStyle/>
          <a:p>
            <a:r>
              <a:rPr lang="da-DK" sz="1200" dirty="0"/>
              <a:t>30 g tørret dadler bidrager med 1,9 g kostfibre</a:t>
            </a:r>
          </a:p>
        </p:txBody>
      </p:sp>
      <p:sp>
        <p:nvSpPr>
          <p:cNvPr id="16" name="Rektangel 15">
            <a:extLst>
              <a:ext uri="{FF2B5EF4-FFF2-40B4-BE49-F238E27FC236}">
                <a16:creationId xmlns:a16="http://schemas.microsoft.com/office/drawing/2014/main" id="{FD4FA4F9-C464-455B-A774-A5F0DA7915B6}"/>
              </a:ext>
            </a:extLst>
          </p:cNvPr>
          <p:cNvSpPr/>
          <p:nvPr/>
        </p:nvSpPr>
        <p:spPr>
          <a:xfrm>
            <a:off x="8755597" y="2300179"/>
            <a:ext cx="3352800" cy="492443"/>
          </a:xfrm>
          <a:prstGeom prst="rect">
            <a:avLst/>
          </a:prstGeom>
        </p:spPr>
        <p:txBody>
          <a:bodyPr wrap="square">
            <a:spAutoFit/>
          </a:bodyPr>
          <a:lstStyle/>
          <a:p>
            <a:r>
              <a:rPr lang="da-DK" sz="1300" dirty="0">
                <a:solidFill>
                  <a:schemeClr val="accent1"/>
                </a:solidFill>
              </a:rPr>
              <a:t>Tip: For at forbrænde 843 kJ skal du fx</a:t>
            </a:r>
          </a:p>
          <a:p>
            <a:r>
              <a:rPr lang="da-DK" sz="1300" dirty="0">
                <a:solidFill>
                  <a:schemeClr val="accent1"/>
                </a:solidFill>
              </a:rPr>
              <a:t>vande blomster i ca. 1 time og 30 minutter.</a:t>
            </a:r>
          </a:p>
        </p:txBody>
      </p:sp>
      <p:pic>
        <p:nvPicPr>
          <p:cNvPr id="17" name="Billede 16">
            <a:extLst>
              <a:ext uri="{FF2B5EF4-FFF2-40B4-BE49-F238E27FC236}">
                <a16:creationId xmlns:a16="http://schemas.microsoft.com/office/drawing/2014/main" id="{3BD94654-1780-4770-BC97-24D17D7C5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18" name="Lige forbindelse 17">
            <a:extLst>
              <a:ext uri="{FF2B5EF4-FFF2-40B4-BE49-F238E27FC236}">
                <a16:creationId xmlns:a16="http://schemas.microsoft.com/office/drawing/2014/main" id="{E8F58020-5DE9-49BD-9EF0-93957264FA41}"/>
              </a:ext>
            </a:extLst>
          </p:cNvPr>
          <p:cNvCxnSpPr>
            <a:cxnSpLocks/>
            <a:endCxn id="10" idx="1"/>
          </p:cNvCxnSpPr>
          <p:nvPr/>
        </p:nvCxnSpPr>
        <p:spPr>
          <a:xfrm>
            <a:off x="3160929" y="4579657"/>
            <a:ext cx="60438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D4ED416E-2CDA-4282-9DE1-7EB44491614A}"/>
              </a:ext>
            </a:extLst>
          </p:cNvPr>
          <p:cNvCxnSpPr>
            <a:cxnSpLocks/>
          </p:cNvCxnSpPr>
          <p:nvPr/>
        </p:nvCxnSpPr>
        <p:spPr>
          <a:xfrm>
            <a:off x="1764000" y="4492360"/>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F31B7C4A-4E99-4604-B090-11AC25F66924}"/>
              </a:ext>
            </a:extLst>
          </p:cNvPr>
          <p:cNvCxnSpPr>
            <a:cxnSpLocks/>
          </p:cNvCxnSpPr>
          <p:nvPr/>
        </p:nvCxnSpPr>
        <p:spPr>
          <a:xfrm>
            <a:off x="1764000" y="3526173"/>
            <a:ext cx="795376"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FC3F4B86-3FBE-E944-9419-06AE5382F1FF}"/>
              </a:ext>
            </a:extLst>
          </p:cNvPr>
          <p:cNvPicPr>
            <a:picLocks noChangeAspect="1"/>
          </p:cNvPicPr>
          <p:nvPr/>
        </p:nvPicPr>
        <p:blipFill>
          <a:blip r:embed="rId5"/>
          <a:stretch>
            <a:fillRect/>
          </a:stretch>
        </p:blipFill>
        <p:spPr>
          <a:xfrm>
            <a:off x="0" y="-10551"/>
            <a:ext cx="12192000" cy="1607863"/>
          </a:xfrm>
          <a:prstGeom prst="rect">
            <a:avLst/>
          </a:prstGeom>
        </p:spPr>
      </p:pic>
      <p:sp>
        <p:nvSpPr>
          <p:cNvPr id="5" name="Tekstfelt 4">
            <a:extLst>
              <a:ext uri="{FF2B5EF4-FFF2-40B4-BE49-F238E27FC236}">
                <a16:creationId xmlns:a16="http://schemas.microsoft.com/office/drawing/2014/main" id="{CCB97D27-9E61-A24C-A983-3331EF02E084}"/>
              </a:ext>
            </a:extLst>
          </p:cNvPr>
          <p:cNvSpPr txBox="1"/>
          <p:nvPr/>
        </p:nvSpPr>
        <p:spPr>
          <a:xfrm>
            <a:off x="2135478" y="5486400"/>
            <a:ext cx="2465100" cy="338554"/>
          </a:xfrm>
          <a:prstGeom prst="rect">
            <a:avLst/>
          </a:prstGeom>
          <a:noFill/>
        </p:spPr>
        <p:txBody>
          <a:bodyPr wrap="square" rtlCol="0">
            <a:spAutoFit/>
          </a:bodyPr>
          <a:lstStyle/>
          <a:p>
            <a:r>
              <a:rPr lang="da-DK" sz="1600" dirty="0"/>
              <a:t>976 kJ = 232 kcal</a:t>
            </a:r>
          </a:p>
        </p:txBody>
      </p:sp>
      <p:sp>
        <p:nvSpPr>
          <p:cNvPr id="11" name="Tekstfelt 10">
            <a:extLst>
              <a:ext uri="{FF2B5EF4-FFF2-40B4-BE49-F238E27FC236}">
                <a16:creationId xmlns:a16="http://schemas.microsoft.com/office/drawing/2014/main" id="{0E6DFB88-5159-6545-8D80-1AE94378181C}"/>
              </a:ext>
            </a:extLst>
          </p:cNvPr>
          <p:cNvSpPr txBox="1"/>
          <p:nvPr/>
        </p:nvSpPr>
        <p:spPr>
          <a:xfrm>
            <a:off x="5457828" y="5486400"/>
            <a:ext cx="1985963" cy="338554"/>
          </a:xfrm>
          <a:prstGeom prst="rect">
            <a:avLst/>
          </a:prstGeom>
          <a:noFill/>
        </p:spPr>
        <p:txBody>
          <a:bodyPr wrap="square" rtlCol="0">
            <a:spAutoFit/>
          </a:bodyPr>
          <a:lstStyle/>
          <a:p>
            <a:r>
              <a:rPr lang="da-DK" sz="1600" dirty="0"/>
              <a:t>843 kJ = 201 kcal</a:t>
            </a:r>
          </a:p>
        </p:txBody>
      </p:sp>
    </p:spTree>
    <p:extLst>
      <p:ext uri="{BB962C8B-B14F-4D97-AF65-F5344CB8AC3E}">
        <p14:creationId xmlns:p14="http://schemas.microsoft.com/office/powerpoint/2010/main" val="379207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CB3A5-40E3-47C8-A904-5830C7FB181D}"/>
              </a:ext>
            </a:extLst>
          </p:cNvPr>
          <p:cNvSpPr>
            <a:spLocks noGrp="1"/>
          </p:cNvSpPr>
          <p:nvPr>
            <p:ph type="ctrTitle"/>
          </p:nvPr>
        </p:nvSpPr>
        <p:spPr>
          <a:xfrm>
            <a:off x="3358804" y="1597753"/>
            <a:ext cx="2469931" cy="565951"/>
          </a:xfrm>
        </p:spPr>
        <p:txBody>
          <a:bodyPr>
            <a:noAutofit/>
          </a:bodyPr>
          <a:lstStyle/>
          <a:p>
            <a:pPr algn="l"/>
            <a:r>
              <a:rPr lang="da-DK" sz="3200" dirty="0"/>
              <a:t>Aftensmad</a:t>
            </a:r>
            <a:endParaRPr lang="da-DK" sz="4000" dirty="0"/>
          </a:p>
        </p:txBody>
      </p:sp>
      <p:sp>
        <p:nvSpPr>
          <p:cNvPr id="3" name="Undertitel 2">
            <a:extLst>
              <a:ext uri="{FF2B5EF4-FFF2-40B4-BE49-F238E27FC236}">
                <a16:creationId xmlns:a16="http://schemas.microsoft.com/office/drawing/2014/main" id="{9A714D26-D58E-4E2E-8FCD-76F845F2DBA6}"/>
              </a:ext>
            </a:extLst>
          </p:cNvPr>
          <p:cNvSpPr>
            <a:spLocks noGrp="1"/>
          </p:cNvSpPr>
          <p:nvPr>
            <p:ph type="subTitle" idx="1"/>
          </p:nvPr>
        </p:nvSpPr>
        <p:spPr>
          <a:xfrm>
            <a:off x="1687870" y="6164702"/>
            <a:ext cx="5926219" cy="565951"/>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l"/>
            <a:r>
              <a:rPr lang="da-DK" sz="1400" dirty="0">
                <a:solidFill>
                  <a:sysClr val="windowText" lastClr="000000"/>
                </a:solidFill>
              </a:rPr>
              <a:t>Der er 2728 kJ i to stykker pizza med alt godt fra havet på i alt 175 g og ½ liter sodavand. Det er mere end i aftensmåltidet med både ris, kød og grøntsager.</a:t>
            </a:r>
          </a:p>
        </p:txBody>
      </p:sp>
      <p:pic>
        <p:nvPicPr>
          <p:cNvPr id="6" name="Billede 5">
            <a:extLst>
              <a:ext uri="{FF2B5EF4-FFF2-40B4-BE49-F238E27FC236}">
                <a16:creationId xmlns:a16="http://schemas.microsoft.com/office/drawing/2014/main" id="{130753ED-A38F-4B9D-ACB0-78311F8F7BF9}"/>
              </a:ext>
            </a:extLst>
          </p:cNvPr>
          <p:cNvPicPr>
            <a:picLocks noChangeAspect="1"/>
          </p:cNvPicPr>
          <p:nvPr/>
        </p:nvPicPr>
        <p:blipFill rotWithShape="1">
          <a:blip r:embed="rId2">
            <a:extLst>
              <a:ext uri="{28A0092B-C50C-407E-A947-70E740481C1C}">
                <a14:useLocalDpi xmlns:a14="http://schemas.microsoft.com/office/drawing/2010/main" val="0"/>
              </a:ext>
            </a:extLst>
          </a:blip>
          <a:srcRect b="16791"/>
          <a:stretch/>
        </p:blipFill>
        <p:spPr>
          <a:xfrm>
            <a:off x="1128826" y="2291644"/>
            <a:ext cx="6563641" cy="2956667"/>
          </a:xfrm>
          <a:prstGeom prst="rect">
            <a:avLst/>
          </a:prstGeom>
        </p:spPr>
      </p:pic>
      <p:pic>
        <p:nvPicPr>
          <p:cNvPr id="8" name="Billede 7">
            <a:extLst>
              <a:ext uri="{FF2B5EF4-FFF2-40B4-BE49-F238E27FC236}">
                <a16:creationId xmlns:a16="http://schemas.microsoft.com/office/drawing/2014/main" id="{4052AFA1-1537-4276-BE43-A318CD125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2092" y="2603189"/>
            <a:ext cx="3053339" cy="2916213"/>
          </a:xfrm>
          <a:prstGeom prst="rect">
            <a:avLst/>
          </a:prstGeom>
        </p:spPr>
      </p:pic>
      <p:sp>
        <p:nvSpPr>
          <p:cNvPr id="7" name="Tekstfelt 6">
            <a:extLst>
              <a:ext uri="{FF2B5EF4-FFF2-40B4-BE49-F238E27FC236}">
                <a16:creationId xmlns:a16="http://schemas.microsoft.com/office/drawing/2014/main" id="{C6794026-5095-4037-BCED-42AE7611E024}"/>
              </a:ext>
            </a:extLst>
          </p:cNvPr>
          <p:cNvSpPr txBox="1"/>
          <p:nvPr/>
        </p:nvSpPr>
        <p:spPr>
          <a:xfrm>
            <a:off x="3295856" y="2239183"/>
            <a:ext cx="1516929" cy="1015663"/>
          </a:xfrm>
          <a:prstGeom prst="rect">
            <a:avLst/>
          </a:prstGeom>
          <a:noFill/>
        </p:spPr>
        <p:txBody>
          <a:bodyPr wrap="square" rtlCol="0">
            <a:spAutoFit/>
          </a:bodyPr>
          <a:lstStyle/>
          <a:p>
            <a:r>
              <a:rPr lang="da-DK" sz="1200" dirty="0"/>
              <a:t>125 g hakket grisekød bidrager med 1 µg B12-vitamin og 1,24 mg jern</a:t>
            </a:r>
          </a:p>
        </p:txBody>
      </p:sp>
      <p:sp>
        <p:nvSpPr>
          <p:cNvPr id="9" name="Tekstfelt 8">
            <a:extLst>
              <a:ext uri="{FF2B5EF4-FFF2-40B4-BE49-F238E27FC236}">
                <a16:creationId xmlns:a16="http://schemas.microsoft.com/office/drawing/2014/main" id="{7E5BC71C-4572-46DE-B928-7CE703A5DE83}"/>
              </a:ext>
            </a:extLst>
          </p:cNvPr>
          <p:cNvSpPr txBox="1"/>
          <p:nvPr/>
        </p:nvSpPr>
        <p:spPr>
          <a:xfrm>
            <a:off x="170941" y="4601980"/>
            <a:ext cx="1516929" cy="646331"/>
          </a:xfrm>
          <a:prstGeom prst="rect">
            <a:avLst/>
          </a:prstGeom>
          <a:noFill/>
        </p:spPr>
        <p:txBody>
          <a:bodyPr wrap="square" rtlCol="0">
            <a:spAutoFit/>
          </a:bodyPr>
          <a:lstStyle/>
          <a:p>
            <a:r>
              <a:rPr lang="da-DK" sz="1200" dirty="0"/>
              <a:t>100 g peberfrugt bidrager med 191 </a:t>
            </a:r>
          </a:p>
          <a:p>
            <a:r>
              <a:rPr lang="da-DK" sz="1200" dirty="0"/>
              <a:t>mg C-vitamin</a:t>
            </a:r>
          </a:p>
        </p:txBody>
      </p:sp>
      <p:sp>
        <p:nvSpPr>
          <p:cNvPr id="10" name="Tekstfelt 9">
            <a:extLst>
              <a:ext uri="{FF2B5EF4-FFF2-40B4-BE49-F238E27FC236}">
                <a16:creationId xmlns:a16="http://schemas.microsoft.com/office/drawing/2014/main" id="{548E8222-2639-42F4-A78A-67B036B91FA5}"/>
              </a:ext>
            </a:extLst>
          </p:cNvPr>
          <p:cNvSpPr txBox="1"/>
          <p:nvPr/>
        </p:nvSpPr>
        <p:spPr>
          <a:xfrm>
            <a:off x="150201" y="4027775"/>
            <a:ext cx="1516929" cy="461665"/>
          </a:xfrm>
          <a:prstGeom prst="rect">
            <a:avLst/>
          </a:prstGeom>
          <a:noFill/>
        </p:spPr>
        <p:txBody>
          <a:bodyPr wrap="square" rtlCol="0">
            <a:spAutoFit/>
          </a:bodyPr>
          <a:lstStyle/>
          <a:p>
            <a:r>
              <a:rPr lang="da-DK" sz="1200" dirty="0"/>
              <a:t>55 g løg bidrager med 5 mg C-vitamin</a:t>
            </a:r>
          </a:p>
        </p:txBody>
      </p:sp>
      <p:sp>
        <p:nvSpPr>
          <p:cNvPr id="11" name="Tekstfelt 10">
            <a:extLst>
              <a:ext uri="{FF2B5EF4-FFF2-40B4-BE49-F238E27FC236}">
                <a16:creationId xmlns:a16="http://schemas.microsoft.com/office/drawing/2014/main" id="{E814FFD7-99CB-45C3-AB92-CE87C8502F54}"/>
              </a:ext>
            </a:extLst>
          </p:cNvPr>
          <p:cNvSpPr txBox="1"/>
          <p:nvPr/>
        </p:nvSpPr>
        <p:spPr>
          <a:xfrm>
            <a:off x="147523" y="3231762"/>
            <a:ext cx="1643044" cy="646331"/>
          </a:xfrm>
          <a:prstGeom prst="rect">
            <a:avLst/>
          </a:prstGeom>
          <a:noFill/>
        </p:spPr>
        <p:txBody>
          <a:bodyPr wrap="square" rtlCol="0">
            <a:spAutoFit/>
          </a:bodyPr>
          <a:lstStyle/>
          <a:p>
            <a:r>
              <a:rPr lang="da-DK" sz="1200" dirty="0"/>
              <a:t>50 g brune ris bidrager med 1,2 g kostfibre </a:t>
            </a:r>
          </a:p>
          <a:p>
            <a:r>
              <a:rPr lang="da-DK" sz="1200" dirty="0"/>
              <a:t>og 0,65 mg jern</a:t>
            </a:r>
          </a:p>
        </p:txBody>
      </p:sp>
      <p:sp>
        <p:nvSpPr>
          <p:cNvPr id="12" name="Tekstfelt 11">
            <a:extLst>
              <a:ext uri="{FF2B5EF4-FFF2-40B4-BE49-F238E27FC236}">
                <a16:creationId xmlns:a16="http://schemas.microsoft.com/office/drawing/2014/main" id="{6590EE13-7A20-4026-B452-B5422100F7A6}"/>
              </a:ext>
            </a:extLst>
          </p:cNvPr>
          <p:cNvSpPr txBox="1"/>
          <p:nvPr/>
        </p:nvSpPr>
        <p:spPr>
          <a:xfrm>
            <a:off x="3703473" y="3199113"/>
            <a:ext cx="1326355" cy="646331"/>
          </a:xfrm>
          <a:prstGeom prst="rect">
            <a:avLst/>
          </a:prstGeom>
          <a:noFill/>
        </p:spPr>
        <p:txBody>
          <a:bodyPr wrap="square" rtlCol="0">
            <a:spAutoFit/>
          </a:bodyPr>
          <a:lstStyle/>
          <a:p>
            <a:r>
              <a:rPr lang="da-DK" sz="1200" dirty="0"/>
              <a:t>150 g tomat bidrager med 22 mg C-vitamin  </a:t>
            </a:r>
          </a:p>
        </p:txBody>
      </p:sp>
      <p:sp>
        <p:nvSpPr>
          <p:cNvPr id="13" name="Tekstfelt 12">
            <a:extLst>
              <a:ext uri="{FF2B5EF4-FFF2-40B4-BE49-F238E27FC236}">
                <a16:creationId xmlns:a16="http://schemas.microsoft.com/office/drawing/2014/main" id="{7A894172-535C-47C7-AFDE-4FB749799D13}"/>
              </a:ext>
            </a:extLst>
          </p:cNvPr>
          <p:cNvSpPr txBox="1"/>
          <p:nvPr/>
        </p:nvSpPr>
        <p:spPr>
          <a:xfrm>
            <a:off x="3903751" y="4375976"/>
            <a:ext cx="1087611" cy="646331"/>
          </a:xfrm>
          <a:prstGeom prst="rect">
            <a:avLst/>
          </a:prstGeom>
          <a:noFill/>
        </p:spPr>
        <p:txBody>
          <a:bodyPr wrap="square" rtlCol="0">
            <a:spAutoFit/>
          </a:bodyPr>
          <a:lstStyle/>
          <a:p>
            <a:r>
              <a:rPr lang="da-DK" sz="1200" dirty="0"/>
              <a:t>60 g yoghurt bidrager med 82 mg calcium</a:t>
            </a:r>
          </a:p>
        </p:txBody>
      </p:sp>
      <p:sp>
        <p:nvSpPr>
          <p:cNvPr id="14" name="Tekstfelt 13">
            <a:extLst>
              <a:ext uri="{FF2B5EF4-FFF2-40B4-BE49-F238E27FC236}">
                <a16:creationId xmlns:a16="http://schemas.microsoft.com/office/drawing/2014/main" id="{8A3106BB-17C3-46FD-8489-E26D529616AE}"/>
              </a:ext>
            </a:extLst>
          </p:cNvPr>
          <p:cNvSpPr txBox="1"/>
          <p:nvPr/>
        </p:nvSpPr>
        <p:spPr>
          <a:xfrm>
            <a:off x="198068" y="1840442"/>
            <a:ext cx="1881741" cy="307777"/>
          </a:xfrm>
          <a:prstGeom prst="rect">
            <a:avLst/>
          </a:prstGeom>
          <a:noFill/>
        </p:spPr>
        <p:txBody>
          <a:bodyPr wrap="square" rtlCol="0">
            <a:spAutoFit/>
          </a:bodyPr>
          <a:lstStyle/>
          <a:p>
            <a:r>
              <a:rPr lang="da-DK" sz="1400" dirty="0">
                <a:solidFill>
                  <a:schemeClr val="accent1"/>
                </a:solidFill>
              </a:rPr>
              <a:t>Tip: Sluk tørsten i vand</a:t>
            </a:r>
          </a:p>
        </p:txBody>
      </p:sp>
      <p:sp>
        <p:nvSpPr>
          <p:cNvPr id="37" name="Rektangel 36">
            <a:extLst>
              <a:ext uri="{FF2B5EF4-FFF2-40B4-BE49-F238E27FC236}">
                <a16:creationId xmlns:a16="http://schemas.microsoft.com/office/drawing/2014/main" id="{4FD72776-73DE-4C91-8729-C2CB02458D64}"/>
              </a:ext>
            </a:extLst>
          </p:cNvPr>
          <p:cNvSpPr/>
          <p:nvPr/>
        </p:nvSpPr>
        <p:spPr>
          <a:xfrm>
            <a:off x="8908514" y="2261037"/>
            <a:ext cx="3283486" cy="492443"/>
          </a:xfrm>
          <a:prstGeom prst="rect">
            <a:avLst/>
          </a:prstGeom>
        </p:spPr>
        <p:txBody>
          <a:bodyPr wrap="square">
            <a:spAutoFit/>
          </a:bodyPr>
          <a:lstStyle/>
          <a:p>
            <a:r>
              <a:rPr lang="da-DK" sz="1300" dirty="0">
                <a:solidFill>
                  <a:schemeClr val="accent1"/>
                </a:solidFill>
              </a:rPr>
              <a:t>Tip: For at forbrænde 2728 kJ skal du fx</a:t>
            </a:r>
          </a:p>
          <a:p>
            <a:r>
              <a:rPr lang="nb-NO" sz="1300" dirty="0">
                <a:solidFill>
                  <a:schemeClr val="accent1"/>
                </a:solidFill>
              </a:rPr>
              <a:t>spille badminton i ca. 2 timer og </a:t>
            </a:r>
            <a:r>
              <a:rPr lang="da-DK" sz="1300" dirty="0">
                <a:solidFill>
                  <a:schemeClr val="accent1"/>
                </a:solidFill>
              </a:rPr>
              <a:t>40 minutter.</a:t>
            </a:r>
          </a:p>
        </p:txBody>
      </p:sp>
      <p:pic>
        <p:nvPicPr>
          <p:cNvPr id="38" name="Billede 37">
            <a:extLst>
              <a:ext uri="{FF2B5EF4-FFF2-40B4-BE49-F238E27FC236}">
                <a16:creationId xmlns:a16="http://schemas.microsoft.com/office/drawing/2014/main" id="{F1249D1E-9076-4051-8B38-6313B76DF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3" name="Lige forbindelse 22">
            <a:extLst>
              <a:ext uri="{FF2B5EF4-FFF2-40B4-BE49-F238E27FC236}">
                <a16:creationId xmlns:a16="http://schemas.microsoft.com/office/drawing/2014/main" id="{090AAD11-AEA9-4AE7-ABD3-5854F223F94E}"/>
              </a:ext>
            </a:extLst>
          </p:cNvPr>
          <p:cNvCxnSpPr>
            <a:cxnSpLocks/>
          </p:cNvCxnSpPr>
          <p:nvPr/>
        </p:nvCxnSpPr>
        <p:spPr>
          <a:xfrm>
            <a:off x="1659217" y="3454412"/>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E873D624-1D12-43DC-BB34-EBC05ABA2EAA}"/>
              </a:ext>
            </a:extLst>
          </p:cNvPr>
          <p:cNvCxnSpPr>
            <a:cxnSpLocks/>
          </p:cNvCxnSpPr>
          <p:nvPr/>
        </p:nvCxnSpPr>
        <p:spPr>
          <a:xfrm>
            <a:off x="3186803" y="3464769"/>
            <a:ext cx="50674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41B85A49-7D46-4F81-8470-801899AD170A}"/>
              </a:ext>
            </a:extLst>
          </p:cNvPr>
          <p:cNvCxnSpPr>
            <a:cxnSpLocks/>
          </p:cNvCxnSpPr>
          <p:nvPr/>
        </p:nvCxnSpPr>
        <p:spPr>
          <a:xfrm>
            <a:off x="1555198" y="4336166"/>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582A7965-07C6-443E-B376-70A8EC1868C0}"/>
              </a:ext>
            </a:extLst>
          </p:cNvPr>
          <p:cNvCxnSpPr>
            <a:cxnSpLocks/>
          </p:cNvCxnSpPr>
          <p:nvPr/>
        </p:nvCxnSpPr>
        <p:spPr>
          <a:xfrm>
            <a:off x="2619516" y="2950604"/>
            <a:ext cx="67634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6C33A0DB-171A-401B-8CF2-DDB5F5260C9C}"/>
              </a:ext>
            </a:extLst>
          </p:cNvPr>
          <p:cNvCxnSpPr>
            <a:cxnSpLocks/>
          </p:cNvCxnSpPr>
          <p:nvPr/>
        </p:nvCxnSpPr>
        <p:spPr>
          <a:xfrm>
            <a:off x="1369839" y="4699141"/>
            <a:ext cx="158784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9AF73685-CDD1-49C5-A35C-7EB720D601A1}"/>
              </a:ext>
            </a:extLst>
          </p:cNvPr>
          <p:cNvCxnSpPr>
            <a:cxnSpLocks/>
          </p:cNvCxnSpPr>
          <p:nvPr/>
        </p:nvCxnSpPr>
        <p:spPr>
          <a:xfrm>
            <a:off x="3295856" y="4666954"/>
            <a:ext cx="638523"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8EB84C50-A8B1-BD44-B594-978F44E126F1}"/>
              </a:ext>
            </a:extLst>
          </p:cNvPr>
          <p:cNvPicPr>
            <a:picLocks noChangeAspect="1"/>
          </p:cNvPicPr>
          <p:nvPr/>
        </p:nvPicPr>
        <p:blipFill>
          <a:blip r:embed="rId5"/>
          <a:stretch>
            <a:fillRect/>
          </a:stretch>
        </p:blipFill>
        <p:spPr>
          <a:xfrm>
            <a:off x="0" y="25309"/>
            <a:ext cx="12192000" cy="1607863"/>
          </a:xfrm>
          <a:prstGeom prst="rect">
            <a:avLst/>
          </a:prstGeom>
        </p:spPr>
      </p:pic>
      <p:sp>
        <p:nvSpPr>
          <p:cNvPr id="5" name="Tekstfelt 4">
            <a:extLst>
              <a:ext uri="{FF2B5EF4-FFF2-40B4-BE49-F238E27FC236}">
                <a16:creationId xmlns:a16="http://schemas.microsoft.com/office/drawing/2014/main" id="{643BC1A0-C14D-6E46-BDD4-EF28C35ABE4C}"/>
              </a:ext>
            </a:extLst>
          </p:cNvPr>
          <p:cNvSpPr txBox="1"/>
          <p:nvPr/>
        </p:nvSpPr>
        <p:spPr>
          <a:xfrm>
            <a:off x="1916395" y="5248311"/>
            <a:ext cx="2244534" cy="338554"/>
          </a:xfrm>
          <a:prstGeom prst="rect">
            <a:avLst/>
          </a:prstGeom>
          <a:noFill/>
        </p:spPr>
        <p:txBody>
          <a:bodyPr wrap="square" rtlCol="0">
            <a:spAutoFit/>
          </a:bodyPr>
          <a:lstStyle/>
          <a:p>
            <a:r>
              <a:rPr lang="da-DK" sz="1600" dirty="0"/>
              <a:t>2619 kJ = 624 kcal</a:t>
            </a:r>
          </a:p>
        </p:txBody>
      </p:sp>
      <p:sp>
        <p:nvSpPr>
          <p:cNvPr id="15" name="Tekstfelt 14">
            <a:extLst>
              <a:ext uri="{FF2B5EF4-FFF2-40B4-BE49-F238E27FC236}">
                <a16:creationId xmlns:a16="http://schemas.microsoft.com/office/drawing/2014/main" id="{D9352F65-8936-8848-B728-20CE15D27E7E}"/>
              </a:ext>
            </a:extLst>
          </p:cNvPr>
          <p:cNvSpPr txBox="1"/>
          <p:nvPr/>
        </p:nvSpPr>
        <p:spPr>
          <a:xfrm>
            <a:off x="5414959" y="5257796"/>
            <a:ext cx="2028825" cy="338554"/>
          </a:xfrm>
          <a:prstGeom prst="rect">
            <a:avLst/>
          </a:prstGeom>
          <a:noFill/>
        </p:spPr>
        <p:txBody>
          <a:bodyPr wrap="square" rtlCol="0">
            <a:spAutoFit/>
          </a:bodyPr>
          <a:lstStyle/>
          <a:p>
            <a:r>
              <a:rPr lang="da-DK" sz="1600" dirty="0"/>
              <a:t>2728 kJ = 650 kcal</a:t>
            </a:r>
          </a:p>
        </p:txBody>
      </p:sp>
    </p:spTree>
    <p:extLst>
      <p:ext uri="{BB962C8B-B14F-4D97-AF65-F5344CB8AC3E}">
        <p14:creationId xmlns:p14="http://schemas.microsoft.com/office/powerpoint/2010/main" val="4252606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CBA67DE-936C-71FA-4224-B96D194249E0}"/>
              </a:ext>
            </a:extLst>
          </p:cNvPr>
          <p:cNvGraphicFramePr>
            <a:graphicFrameLocks/>
          </p:cNvGraphicFramePr>
          <p:nvPr>
            <p:extLst>
              <p:ext uri="{D42A27DB-BD31-4B8C-83A1-F6EECF244321}">
                <p14:modId xmlns:p14="http://schemas.microsoft.com/office/powerpoint/2010/main" val="959801916"/>
              </p:ext>
            </p:extLst>
          </p:nvPr>
        </p:nvGraphicFramePr>
        <p:xfrm>
          <a:off x="3491837" y="2092565"/>
          <a:ext cx="4979972" cy="3101104"/>
        </p:xfrm>
        <a:graphic>
          <a:graphicData uri="http://schemas.openxmlformats.org/drawingml/2006/chart">
            <c:chart xmlns:c="http://schemas.openxmlformats.org/drawingml/2006/chart" xmlns:r="http://schemas.openxmlformats.org/officeDocument/2006/relationships" r:id="rId3"/>
          </a:graphicData>
        </a:graphic>
      </p:graphicFrame>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3689773" y="6417364"/>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4697846" y="3694410"/>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5906734" y="2893183"/>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6252986" y="3801370"/>
            <a:ext cx="1042987" cy="276999"/>
          </a:xfrm>
          <a:prstGeom prst="rect">
            <a:avLst/>
          </a:prstGeom>
          <a:noFill/>
        </p:spPr>
        <p:txBody>
          <a:bodyPr wrap="square" rtlCol="0">
            <a:spAutoFit/>
          </a:bodyPr>
          <a:lstStyle/>
          <a:p>
            <a:r>
              <a:rPr lang="da-DK" sz="1200" dirty="0"/>
              <a:t>Fedt: 33 E%</a:t>
            </a:r>
          </a:p>
        </p:txBody>
      </p:sp>
      <p:sp>
        <p:nvSpPr>
          <p:cNvPr id="15" name="Tekstfelt 14">
            <a:extLst>
              <a:ext uri="{FF2B5EF4-FFF2-40B4-BE49-F238E27FC236}">
                <a16:creationId xmlns:a16="http://schemas.microsoft.com/office/drawing/2014/main" id="{62F8F76C-D4B3-6049-9485-55C570229A25}"/>
              </a:ext>
            </a:extLst>
          </p:cNvPr>
          <p:cNvSpPr txBox="1"/>
          <p:nvPr/>
        </p:nvSpPr>
        <p:spPr>
          <a:xfrm>
            <a:off x="6311283" y="2602913"/>
            <a:ext cx="1302352"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6774479" y="4111628"/>
            <a:ext cx="1187550"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3881375" y="4187860"/>
            <a:ext cx="1480279"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1" name="Tekstfelt 20">
            <a:extLst>
              <a:ext uri="{FF2B5EF4-FFF2-40B4-BE49-F238E27FC236}">
                <a16:creationId xmlns:a16="http://schemas.microsoft.com/office/drawing/2014/main" id="{D464BF9E-B951-4A77-B24B-6C4C01BD2EEC}"/>
              </a:ext>
            </a:extLst>
          </p:cNvPr>
          <p:cNvSpPr txBox="1"/>
          <p:nvPr/>
        </p:nvSpPr>
        <p:spPr>
          <a:xfrm>
            <a:off x="4329645" y="5328463"/>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7" name="Tekstfelt 6">
            <a:extLst>
              <a:ext uri="{FF2B5EF4-FFF2-40B4-BE49-F238E27FC236}">
                <a16:creationId xmlns:a16="http://schemas.microsoft.com/office/drawing/2014/main" id="{75BFC530-50D1-9A8D-2437-18DDEC71A21B}"/>
              </a:ext>
            </a:extLst>
          </p:cNvPr>
          <p:cNvSpPr txBox="1"/>
          <p:nvPr/>
        </p:nvSpPr>
        <p:spPr>
          <a:xfrm>
            <a:off x="6114744" y="4626136"/>
            <a:ext cx="1560251" cy="461665"/>
          </a:xfrm>
          <a:prstGeom prst="rect">
            <a:avLst/>
          </a:prstGeom>
          <a:noFill/>
        </p:spPr>
        <p:txBody>
          <a:bodyPr wrap="square">
            <a:spAutoFit/>
          </a:bodyPr>
          <a:lstStyle/>
          <a:p>
            <a:r>
              <a:rPr lang="da-DK" sz="1200" dirty="0"/>
              <a:t>Heraf max 10 E% mættet fedt</a:t>
            </a:r>
          </a:p>
        </p:txBody>
      </p:sp>
      <p:pic>
        <p:nvPicPr>
          <p:cNvPr id="4" name="Billede 3">
            <a:extLst>
              <a:ext uri="{FF2B5EF4-FFF2-40B4-BE49-F238E27FC236}">
                <a16:creationId xmlns:a16="http://schemas.microsoft.com/office/drawing/2014/main" id="{0F6DD0B6-6B27-4C4A-9011-361A5476BF85}"/>
              </a:ext>
            </a:extLst>
          </p:cNvPr>
          <p:cNvPicPr>
            <a:picLocks noChangeAspect="1"/>
          </p:cNvPicPr>
          <p:nvPr/>
        </p:nvPicPr>
        <p:blipFill>
          <a:blip r:embed="rId6"/>
          <a:stretch>
            <a:fillRect/>
          </a:stretch>
        </p:blipFill>
        <p:spPr>
          <a:xfrm>
            <a:off x="0" y="25312"/>
            <a:ext cx="12192000" cy="1607863"/>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A90357BA-56F9-374C-A511-D2C6CC4C054A}"/>
              </a:ext>
            </a:extLst>
          </p:cNvPr>
          <p:cNvSpPr>
            <a:spLocks noGrp="1"/>
          </p:cNvSpPr>
          <p:nvPr>
            <p:ph type="body" idx="1"/>
          </p:nvPr>
        </p:nvSpPr>
        <p:spPr>
          <a:xfrm>
            <a:off x="3378884" y="1681163"/>
            <a:ext cx="5226273" cy="823912"/>
          </a:xfrm>
        </p:spPr>
        <p:txBody>
          <a:bodyPr/>
          <a:lstStyle/>
          <a:p>
            <a:pPr algn="ctr"/>
            <a:r>
              <a:rPr lang="da-DK" dirty="0"/>
              <a:t>Dagskostforslag makronæringsstoffordeling</a:t>
            </a:r>
          </a:p>
        </p:txBody>
      </p:sp>
      <p:pic>
        <p:nvPicPr>
          <p:cNvPr id="8" name="Pladsholder til indhold 7">
            <a:extLst>
              <a:ext uri="{FF2B5EF4-FFF2-40B4-BE49-F238E27FC236}">
                <a16:creationId xmlns:a16="http://schemas.microsoft.com/office/drawing/2014/main" id="{BF8C5958-0497-0148-AE3A-8625C13BC622}"/>
              </a:ext>
            </a:extLst>
          </p:cNvPr>
          <p:cNvPicPr>
            <a:picLocks noGrp="1" noChangeAspect="1"/>
          </p:cNvPicPr>
          <p:nvPr>
            <p:ph sz="half" idx="2"/>
          </p:nvPr>
        </p:nvPicPr>
        <p:blipFill>
          <a:blip r:embed="rId2"/>
          <a:stretch>
            <a:fillRect/>
          </a:stretch>
        </p:blipFill>
        <p:spPr>
          <a:xfrm>
            <a:off x="3378884" y="2827030"/>
            <a:ext cx="5157787" cy="3040678"/>
          </a:xfrm>
          <a:prstGeom prst="rect">
            <a:avLst/>
          </a:prstGeom>
        </p:spPr>
      </p:pic>
      <p:pic>
        <p:nvPicPr>
          <p:cNvPr id="7" name="Billede 6">
            <a:extLst>
              <a:ext uri="{FF2B5EF4-FFF2-40B4-BE49-F238E27FC236}">
                <a16:creationId xmlns:a16="http://schemas.microsoft.com/office/drawing/2014/main" id="{AFB3B7B7-2F2A-F540-BA9A-54C6EF720945}"/>
              </a:ext>
            </a:extLst>
          </p:cNvPr>
          <p:cNvPicPr>
            <a:picLocks noChangeAspect="1"/>
          </p:cNvPicPr>
          <p:nvPr/>
        </p:nvPicPr>
        <p:blipFill>
          <a:blip r:embed="rId3"/>
          <a:stretch>
            <a:fillRect/>
          </a:stretch>
        </p:blipFill>
        <p:spPr>
          <a:xfrm>
            <a:off x="0" y="25312"/>
            <a:ext cx="12192000" cy="1607863"/>
          </a:xfrm>
          <a:prstGeom prst="rect">
            <a:avLst/>
          </a:prstGeom>
        </p:spPr>
      </p:pic>
      <p:pic>
        <p:nvPicPr>
          <p:cNvPr id="2" name="Billede 1">
            <a:extLst>
              <a:ext uri="{FF2B5EF4-FFF2-40B4-BE49-F238E27FC236}">
                <a16:creationId xmlns:a16="http://schemas.microsoft.com/office/drawing/2014/main" id="{EDCEC803-9374-4428-AF36-574902ABDA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193273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760103"/>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2720182"/>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7197C62B-B4DC-F996-2624-65300CD6473F}"/>
              </a:ext>
            </a:extLst>
          </p:cNvPr>
          <p:cNvPicPr>
            <a:picLocks noChangeAspect="1"/>
          </p:cNvPicPr>
          <p:nvPr/>
        </p:nvPicPr>
        <p:blipFill>
          <a:blip r:embed="rId3"/>
          <a:stretch>
            <a:fillRect/>
          </a:stretch>
        </p:blipFill>
        <p:spPr>
          <a:xfrm>
            <a:off x="0" y="-4836"/>
            <a:ext cx="12192000" cy="1607863"/>
          </a:xfrm>
          <a:prstGeom prst="rect">
            <a:avLst/>
          </a:prstGeom>
        </p:spPr>
      </p:pic>
      <p:pic>
        <p:nvPicPr>
          <p:cNvPr id="5" name="Billede 4">
            <a:extLst>
              <a:ext uri="{FF2B5EF4-FFF2-40B4-BE49-F238E27FC236}">
                <a16:creationId xmlns:a16="http://schemas.microsoft.com/office/drawing/2014/main" id="{D416BC4D-8777-35DE-1A8A-A8E3FE3AE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2359003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et statskontrolleret ernæringsmærke, som hjælper dig med at vælge sundere og leve efter De officielle Kostråd. Når du vælger mad- og drikkevarer med Nøglehullet, bliver det nemmere at spare på fedt, sukker og salt </a:t>
            </a:r>
            <a:r>
              <a:rPr lang="da-DK" sz="1500"/>
              <a:t>og at få </a:t>
            </a:r>
            <a:r>
              <a:rPr lang="da-DK" sz="1500" dirty="0"/>
              <a:t>flere fibre og fuldkorn.</a:t>
            </a:r>
          </a:p>
          <a:p>
            <a:pPr marL="0" indent="0">
              <a:buNone/>
            </a:pPr>
            <a:endParaRPr lang="da-DK" sz="1500" dirty="0"/>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lnSpc>
                <a:spcPct val="100000"/>
              </a:lnSpc>
              <a:buNone/>
            </a:pPr>
            <a:r>
              <a:rPr lang="da-DK" sz="1500" dirty="0"/>
              <a:t>Vælg morgenmadsprodukter, brød, ris eller pasta med fuldkornsmærket. Fødevarestyrelsen anbefaler voksne at spise mindst 90 g fuldkorn om dagen.</a:t>
            </a:r>
          </a:p>
          <a:p>
            <a:pPr marL="0" indent="0">
              <a:buNone/>
            </a:pPr>
            <a:endParaRPr lang="da-DK" sz="1500" dirty="0"/>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576" y="3514868"/>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403274" y="1641181"/>
            <a:ext cx="10948938" cy="584775"/>
          </a:xfrm>
          <a:prstGeom prst="rect">
            <a:avLst/>
          </a:prstGeom>
          <a:noFill/>
        </p:spPr>
        <p:txBody>
          <a:bodyPr wrap="square" rtlCol="0">
            <a:spAutoFit/>
          </a:bodyPr>
          <a:lstStyle/>
          <a:p>
            <a:r>
              <a:rPr lang="da-DK" sz="3200"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993830"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0" name="Billede 9">
            <a:extLst>
              <a:ext uri="{FF2B5EF4-FFF2-40B4-BE49-F238E27FC236}">
                <a16:creationId xmlns:a16="http://schemas.microsoft.com/office/drawing/2014/main" id="{76B094AA-23FF-48CB-9483-9B8315BAF9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87034" y="3672409"/>
            <a:ext cx="2682747" cy="2682747"/>
          </a:xfrm>
          <a:prstGeom prst="rect">
            <a:avLst/>
          </a:prstGeom>
        </p:spPr>
      </p:pic>
      <p:pic>
        <p:nvPicPr>
          <p:cNvPr id="14" name="Billede 13">
            <a:extLst>
              <a:ext uri="{FF2B5EF4-FFF2-40B4-BE49-F238E27FC236}">
                <a16:creationId xmlns:a16="http://schemas.microsoft.com/office/drawing/2014/main" id="{48C7F5A7-2BCA-3746-A87E-A665F3430850}"/>
              </a:ext>
            </a:extLst>
          </p:cNvPr>
          <p:cNvPicPr>
            <a:picLocks noChangeAspect="1"/>
          </p:cNvPicPr>
          <p:nvPr/>
        </p:nvPicPr>
        <p:blipFill>
          <a:blip r:embed="rId8"/>
          <a:stretch>
            <a:fillRect/>
          </a:stretch>
        </p:blipFill>
        <p:spPr>
          <a:xfrm>
            <a:off x="0" y="25309"/>
            <a:ext cx="12192000" cy="1607863"/>
          </a:xfrm>
          <a:prstGeom prst="rect">
            <a:avLst/>
          </a:prstGeom>
        </p:spPr>
      </p:pic>
    </p:spTree>
    <p:extLst>
      <p:ext uri="{BB962C8B-B14F-4D97-AF65-F5344CB8AC3E}">
        <p14:creationId xmlns:p14="http://schemas.microsoft.com/office/powerpoint/2010/main" val="274402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fontScale="92500" lnSpcReduction="20000"/>
          </a:bodyPr>
          <a:lstStyle/>
          <a:p>
            <a:pPr marL="0" indent="0">
              <a:buNone/>
            </a:pPr>
            <a:r>
              <a:rPr lang="da-DK" sz="3200" dirty="0">
                <a:latin typeface="+mj-lt"/>
              </a:rPr>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 og det fremmer og vedligeholder konditionen, muskelstyrke, bevægelighed og knoglesundhed</a:t>
            </a:r>
          </a:p>
          <a:p>
            <a:pPr>
              <a:lnSpc>
                <a:spcPct val="150000"/>
              </a:lnSpc>
            </a:pPr>
            <a:r>
              <a:rPr lang="da-DK" sz="2000" dirty="0"/>
              <a:t>Vær fysisk aktiv mindst 30 minutter dagligt og lav aktiviteter der styrker dine muskler mindst 2 gange om  ugen. Det kan fx være øvelser, hvor du bruger vægte eller din egen kropsvægt, og som involverer alle de store muskler, ben, baller, mave, ryg og arme. Aktiviteterne kan indgå som en del af de 30 minutters daglige fysiske aktivitet</a:t>
            </a:r>
          </a:p>
          <a:p>
            <a:pPr>
              <a:lnSpc>
                <a:spcPct val="150000"/>
              </a:lnSpc>
            </a:pPr>
            <a:r>
              <a:rPr lang="da-DK" sz="2000" dirty="0"/>
              <a:t>Begræns den tid du sidder stille</a:t>
            </a:r>
          </a:p>
        </p:txBody>
      </p:sp>
      <p:pic>
        <p:nvPicPr>
          <p:cNvPr id="4" name="Billede 3">
            <a:extLst>
              <a:ext uri="{FF2B5EF4-FFF2-40B4-BE49-F238E27FC236}">
                <a16:creationId xmlns:a16="http://schemas.microsoft.com/office/drawing/2014/main" id="{2C574DE1-D6C4-4F3A-A66F-F5C18AE69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F5BB191E-6D14-0248-9676-9E30D845BB0E}"/>
              </a:ext>
            </a:extLst>
          </p:cNvPr>
          <p:cNvPicPr>
            <a:picLocks noChangeAspect="1"/>
          </p:cNvPicPr>
          <p:nvPr/>
        </p:nvPicPr>
        <p:blipFill>
          <a:blip r:embed="rId4"/>
          <a:stretch>
            <a:fillRect/>
          </a:stretch>
        </p:blipFill>
        <p:spPr>
          <a:xfrm>
            <a:off x="0" y="43239"/>
            <a:ext cx="12192000" cy="1607863"/>
          </a:xfrm>
          <a:prstGeom prst="rect">
            <a:avLst/>
          </a:prstGeom>
        </p:spPr>
      </p:pic>
      <p:sp>
        <p:nvSpPr>
          <p:cNvPr id="5" name="Tekstfelt 4">
            <a:extLst>
              <a:ext uri="{FF2B5EF4-FFF2-40B4-BE49-F238E27FC236}">
                <a16:creationId xmlns:a16="http://schemas.microsoft.com/office/drawing/2014/main" id="{33166EA4-5B56-8C48-9CC8-47379B47BE35}"/>
              </a:ext>
            </a:extLst>
          </p:cNvPr>
          <p:cNvSpPr txBox="1"/>
          <p:nvPr/>
        </p:nvSpPr>
        <p:spPr>
          <a:xfrm>
            <a:off x="136071" y="6533451"/>
            <a:ext cx="3476625" cy="338554"/>
          </a:xfrm>
          <a:prstGeom prst="rect">
            <a:avLst/>
          </a:prstGeom>
          <a:noFill/>
        </p:spPr>
        <p:txBody>
          <a:bodyPr wrap="square" rtlCol="0">
            <a:spAutoFit/>
          </a:bodyPr>
          <a:lstStyle/>
          <a:p>
            <a:r>
              <a:rPr lang="da-DK" sz="1600" dirty="0"/>
              <a:t>Kilde: </a:t>
            </a:r>
            <a:r>
              <a:rPr lang="da-DK" sz="1600" dirty="0" err="1"/>
              <a:t>sst.dk</a:t>
            </a:r>
            <a:endParaRPr lang="da-DK" sz="1600" dirty="0"/>
          </a:p>
        </p:txBody>
      </p:sp>
    </p:spTree>
    <p:extLst>
      <p:ext uri="{BB962C8B-B14F-4D97-AF65-F5344CB8AC3E}">
        <p14:creationId xmlns:p14="http://schemas.microsoft.com/office/powerpoint/2010/main" val="2806263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360945" y="2482457"/>
            <a:ext cx="10515600" cy="2580908"/>
          </a:xfrm>
        </p:spPr>
        <p:txBody>
          <a:bodyPr>
            <a:noAutofit/>
          </a:bodyPr>
          <a:lstStyle/>
          <a:p>
            <a:pPr algn="ctr"/>
            <a:br>
              <a:rPr lang="da-DK" sz="4000" b="1" dirty="0"/>
            </a:br>
            <a:r>
              <a:rPr lang="da-DK" sz="4000" dirty="0"/>
              <a:t>Vidste du at… Råderumsfødevarer, </a:t>
            </a:r>
            <a:br>
              <a:rPr lang="da-DK" sz="4000" dirty="0"/>
            </a:br>
            <a:r>
              <a:rPr lang="da-DK" sz="4000" dirty="0"/>
              <a:t>kvinder, 65 kg</a:t>
            </a:r>
            <a:br>
              <a:rPr lang="da-DK" sz="4000" dirty="0"/>
            </a:br>
            <a:r>
              <a:rPr lang="da-DK" sz="4000" dirty="0"/>
              <a:t>kan bestilles eller downloades </a:t>
            </a:r>
            <a:r>
              <a:rPr lang="da-DK" sz="4000" u="sng" dirty="0"/>
              <a:t>gratis</a:t>
            </a:r>
            <a:r>
              <a:rPr lang="da-DK" sz="4000" dirty="0"/>
              <a:t> her:</a:t>
            </a:r>
            <a:br>
              <a:rPr lang="da-DK" sz="4000" dirty="0"/>
            </a:br>
            <a:br>
              <a:rPr lang="da-DK" sz="4000" dirty="0"/>
            </a:br>
            <a:r>
              <a:rPr lang="da-DK" sz="4000" dirty="0">
                <a:hlinkClick r:id="rId2"/>
              </a:rPr>
              <a:t>www.ernæringsfokus.dk</a:t>
            </a:r>
            <a:endParaRPr lang="da-DK" sz="4000" dirty="0"/>
          </a:p>
        </p:txBody>
      </p:sp>
      <p:pic>
        <p:nvPicPr>
          <p:cNvPr id="5" name="Billede 4">
            <a:extLst>
              <a:ext uri="{FF2B5EF4-FFF2-40B4-BE49-F238E27FC236}">
                <a16:creationId xmlns:a16="http://schemas.microsoft.com/office/drawing/2014/main" id="{D50FB381-E029-4549-A738-D7B639FC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4" name="Billede 3">
            <a:extLst>
              <a:ext uri="{FF2B5EF4-FFF2-40B4-BE49-F238E27FC236}">
                <a16:creationId xmlns:a16="http://schemas.microsoft.com/office/drawing/2014/main" id="{B46D99E4-D26E-45AB-A9F9-CFAD22B28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021" y="2001948"/>
            <a:ext cx="2352916" cy="3247688"/>
          </a:xfrm>
          <a:prstGeom prst="rect">
            <a:avLst/>
          </a:prstGeom>
        </p:spPr>
      </p:pic>
      <p:pic>
        <p:nvPicPr>
          <p:cNvPr id="3" name="Billede 2">
            <a:extLst>
              <a:ext uri="{FF2B5EF4-FFF2-40B4-BE49-F238E27FC236}">
                <a16:creationId xmlns:a16="http://schemas.microsoft.com/office/drawing/2014/main" id="{6E635F6F-92A2-3546-8EC8-199B4BEE6A16}"/>
              </a:ext>
            </a:extLst>
          </p:cNvPr>
          <p:cNvPicPr>
            <a:picLocks noChangeAspect="1"/>
          </p:cNvPicPr>
          <p:nvPr/>
        </p:nvPicPr>
        <p:blipFill>
          <a:blip r:embed="rId5"/>
          <a:stretch>
            <a:fillRect/>
          </a:stretch>
        </p:blipFill>
        <p:spPr>
          <a:xfrm>
            <a:off x="0" y="43238"/>
            <a:ext cx="12192000" cy="1607863"/>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9DA4629F-6C28-4B35-AE03-D15AAF8D2681}"/>
              </a:ext>
            </a:extLst>
          </p:cNvPr>
          <p:cNvSpPr>
            <a:spLocks noGrp="1"/>
          </p:cNvSpPr>
          <p:nvPr>
            <p:ph idx="1"/>
          </p:nvPr>
        </p:nvSpPr>
        <p:spPr>
          <a:xfrm>
            <a:off x="838200" y="2802193"/>
            <a:ext cx="10515600" cy="3374769"/>
          </a:xfrm>
        </p:spPr>
        <p:txBody>
          <a:bodyPr>
            <a:normAutofit fontScale="92500" lnSpcReduction="20000"/>
          </a:bodyPr>
          <a:lstStyle/>
          <a:p>
            <a:pPr marL="0" indent="0" algn="ctr">
              <a:buNone/>
            </a:pPr>
            <a:r>
              <a:rPr lang="da-DK" sz="4800" b="1" dirty="0"/>
              <a:t>Råderumsfødevarer</a:t>
            </a:r>
            <a:endParaRPr lang="da-DK" sz="4000" dirty="0"/>
          </a:p>
          <a:p>
            <a:pPr marL="0" indent="0" algn="ctr">
              <a:buNone/>
            </a:pPr>
            <a:r>
              <a:rPr lang="da-DK" sz="4000" i="1" dirty="0"/>
              <a:t> Kalorier fra bl.a. slik, chokolade, kage, is, dessert og</a:t>
            </a:r>
          </a:p>
          <a:p>
            <a:pPr marL="0" indent="0" algn="ctr">
              <a:buNone/>
            </a:pPr>
            <a:r>
              <a:rPr lang="da-DK" sz="4000" i="1" dirty="0"/>
              <a:t>snackbarer, sodavand, energidrikke samt</a:t>
            </a:r>
          </a:p>
          <a:p>
            <a:pPr marL="0" indent="0" algn="ctr">
              <a:buNone/>
            </a:pPr>
            <a:r>
              <a:rPr lang="da-DK" sz="4000" i="1" dirty="0"/>
              <a:t>kunstigt sødede varianter bidrager med energi uden samtidig at indeholde vitaminer og mineraler. </a:t>
            </a:r>
          </a:p>
          <a:p>
            <a:pPr marL="0" indent="0" algn="ctr">
              <a:buNone/>
            </a:pPr>
            <a:r>
              <a:rPr lang="da-DK" sz="4000" i="1" dirty="0"/>
              <a:t>Det kaldes for råderumsfødevarer.</a:t>
            </a:r>
          </a:p>
          <a:p>
            <a:pPr marL="0" indent="0">
              <a:buNone/>
            </a:pPr>
            <a:endParaRPr lang="da-DK" sz="2000" dirty="0"/>
          </a:p>
          <a:p>
            <a:endParaRPr lang="da-DK" dirty="0"/>
          </a:p>
        </p:txBody>
      </p:sp>
      <p:pic>
        <p:nvPicPr>
          <p:cNvPr id="6" name="Billede 5">
            <a:extLst>
              <a:ext uri="{FF2B5EF4-FFF2-40B4-BE49-F238E27FC236}">
                <a16:creationId xmlns:a16="http://schemas.microsoft.com/office/drawing/2014/main" id="{005DC2C3-E31D-4598-8CEF-4DBB496E0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2" name="Billede 1">
            <a:extLst>
              <a:ext uri="{FF2B5EF4-FFF2-40B4-BE49-F238E27FC236}">
                <a16:creationId xmlns:a16="http://schemas.microsoft.com/office/drawing/2014/main" id="{75CB7B4A-4A6D-944B-9DF4-22D290945A0A}"/>
              </a:ext>
            </a:extLst>
          </p:cNvPr>
          <p:cNvPicPr>
            <a:picLocks noChangeAspect="1"/>
          </p:cNvPicPr>
          <p:nvPr/>
        </p:nvPicPr>
        <p:blipFill>
          <a:blip r:embed="rId4"/>
          <a:stretch>
            <a:fillRect/>
          </a:stretch>
        </p:blipFill>
        <p:spPr>
          <a:xfrm>
            <a:off x="0" y="25313"/>
            <a:ext cx="12192000" cy="1607863"/>
          </a:xfrm>
          <a:prstGeom prst="rect">
            <a:avLst/>
          </a:prstGeom>
        </p:spPr>
      </p:pic>
    </p:spTree>
    <p:extLst>
      <p:ext uri="{BB962C8B-B14F-4D97-AF65-F5344CB8AC3E}">
        <p14:creationId xmlns:p14="http://schemas.microsoft.com/office/powerpoint/2010/main" val="1816372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5" name="Billede 4">
            <a:extLst>
              <a:ext uri="{FF2B5EF4-FFF2-40B4-BE49-F238E27FC236}">
                <a16:creationId xmlns:a16="http://schemas.microsoft.com/office/drawing/2014/main" id="{D991C78D-4CE4-4EA6-A0D9-69F05AC3A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8AC6356A-FF5A-904E-822E-E4661569F97A}"/>
              </a:ext>
            </a:extLst>
          </p:cNvPr>
          <p:cNvPicPr>
            <a:picLocks noChangeAspect="1"/>
          </p:cNvPicPr>
          <p:nvPr/>
        </p:nvPicPr>
        <p:blipFill>
          <a:blip r:embed="rId6"/>
          <a:stretch>
            <a:fillRect/>
          </a:stretch>
        </p:blipFill>
        <p:spPr>
          <a:xfrm>
            <a:off x="0" y="25301"/>
            <a:ext cx="12192000" cy="1607863"/>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a:t>
            </a:r>
            <a:r>
              <a:rPr lang="da-DK" sz="3200" b="1" dirty="0">
                <a:latin typeface="+mj-lt"/>
              </a:rPr>
              <a:t>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D71E13C8-2B88-E34E-B3B4-CD401FE3B48A}"/>
              </a:ext>
            </a:extLst>
          </p:cNvPr>
          <p:cNvSpPr txBox="1"/>
          <p:nvPr/>
        </p:nvSpPr>
        <p:spPr>
          <a:xfrm>
            <a:off x="478988" y="5461293"/>
            <a:ext cx="3255345" cy="430887"/>
          </a:xfrm>
          <a:prstGeom prst="rect">
            <a:avLst/>
          </a:prstGeom>
          <a:noFill/>
        </p:spPr>
        <p:txBody>
          <a:bodyPr wrap="square" rtlCol="0">
            <a:spAutoFit/>
          </a:bodyPr>
          <a:lstStyle/>
          <a:p>
            <a:r>
              <a:rPr lang="en-US" sz="1100" dirty="0" err="1"/>
              <a:t>Kilde</a:t>
            </a:r>
            <a:r>
              <a:rPr lang="en-US" sz="1100" dirty="0"/>
              <a:t>: </a:t>
            </a:r>
            <a:r>
              <a:rPr lang="en-US" sz="1100" dirty="0">
                <a:hlinkClick r:id="rId4"/>
              </a:rPr>
              <a:t>https://altomkost.dk/raad-og-anbefalinger/de-officielle-kostraad-godt-for-sundhed-og-klima/</a:t>
            </a:r>
            <a:r>
              <a:rPr lang="en-US" sz="1100" dirty="0"/>
              <a:t> </a:t>
            </a:r>
          </a:p>
        </p:txBody>
      </p:sp>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3" y="1808484"/>
            <a:ext cx="2605532" cy="3555242"/>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E0A67538-6ADC-4F4A-8786-D328916BD769}"/>
              </a:ext>
            </a:extLst>
          </p:cNvPr>
          <p:cNvPicPr>
            <a:picLocks noChangeAspect="1"/>
          </p:cNvPicPr>
          <p:nvPr/>
        </p:nvPicPr>
        <p:blipFill>
          <a:blip r:embed="rId6"/>
          <a:stretch>
            <a:fillRect/>
          </a:stretch>
        </p:blipFill>
        <p:spPr>
          <a:xfrm>
            <a:off x="0" y="25313"/>
            <a:ext cx="12192000" cy="1607863"/>
          </a:xfrm>
          <a:prstGeom prst="rect">
            <a:avLst/>
          </a:prstGeom>
        </p:spPr>
      </p:pic>
    </p:spTree>
    <p:extLst>
      <p:ext uri="{BB962C8B-B14F-4D97-AF65-F5344CB8AC3E}">
        <p14:creationId xmlns:p14="http://schemas.microsoft.com/office/powerpoint/2010/main" val="42497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felt 14">
            <a:extLst>
              <a:ext uri="{FF2B5EF4-FFF2-40B4-BE49-F238E27FC236}">
                <a16:creationId xmlns:a16="http://schemas.microsoft.com/office/drawing/2014/main" id="{0DA9D4C5-5BAB-45E2-99F6-8F8835F06162}"/>
              </a:ext>
            </a:extLst>
          </p:cNvPr>
          <p:cNvSpPr txBox="1"/>
          <p:nvPr/>
        </p:nvSpPr>
        <p:spPr>
          <a:xfrm>
            <a:off x="6026227" y="4991398"/>
            <a:ext cx="184731" cy="369332"/>
          </a:xfrm>
          <a:prstGeom prst="rect">
            <a:avLst/>
          </a:prstGeom>
          <a:noFill/>
        </p:spPr>
        <p:txBody>
          <a:bodyPr wrap="none" rtlCol="0">
            <a:spAutoFit/>
          </a:bodyPr>
          <a:lstStyle/>
          <a:p>
            <a:endParaRPr lang="da-DK" dirty="0"/>
          </a:p>
        </p:txBody>
      </p:sp>
      <p:sp>
        <p:nvSpPr>
          <p:cNvPr id="16" name="Tekstfelt 15">
            <a:extLst>
              <a:ext uri="{FF2B5EF4-FFF2-40B4-BE49-F238E27FC236}">
                <a16:creationId xmlns:a16="http://schemas.microsoft.com/office/drawing/2014/main" id="{A1976882-1AB8-4636-9972-8FB037EBFC06}"/>
              </a:ext>
            </a:extLst>
          </p:cNvPr>
          <p:cNvSpPr txBox="1"/>
          <p:nvPr/>
        </p:nvSpPr>
        <p:spPr>
          <a:xfrm>
            <a:off x="320522" y="1599390"/>
            <a:ext cx="10104087" cy="584775"/>
          </a:xfrm>
          <a:prstGeom prst="rect">
            <a:avLst/>
          </a:prstGeom>
          <a:noFill/>
        </p:spPr>
        <p:txBody>
          <a:bodyPr wrap="square" rtlCol="0">
            <a:spAutoFit/>
          </a:bodyPr>
          <a:lstStyle/>
          <a:p>
            <a:r>
              <a:rPr lang="da-DK" sz="3200" b="1" dirty="0">
                <a:latin typeface="+mj-lt"/>
              </a:rPr>
              <a:t>Anbefalinger for kvinder</a:t>
            </a:r>
            <a:endParaRPr lang="da-DK" sz="1600" dirty="0">
              <a:latin typeface="+mj-lt"/>
            </a:endParaRPr>
          </a:p>
        </p:txBody>
      </p:sp>
      <p:pic>
        <p:nvPicPr>
          <p:cNvPr id="23" name="Billede 22">
            <a:extLst>
              <a:ext uri="{FF2B5EF4-FFF2-40B4-BE49-F238E27FC236}">
                <a16:creationId xmlns:a16="http://schemas.microsoft.com/office/drawing/2014/main" id="{CDB4EE60-2F01-4979-A0F7-399B7959D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432" y="5975884"/>
            <a:ext cx="1046736" cy="598878"/>
          </a:xfrm>
          <a:prstGeom prst="rect">
            <a:avLst/>
          </a:prstGeom>
        </p:spPr>
      </p:pic>
      <p:sp>
        <p:nvSpPr>
          <p:cNvPr id="19" name="Tekstfelt 18">
            <a:extLst>
              <a:ext uri="{FF2B5EF4-FFF2-40B4-BE49-F238E27FC236}">
                <a16:creationId xmlns:a16="http://schemas.microsoft.com/office/drawing/2014/main" id="{BAEBA6BF-18F2-224B-A737-C9472DDDA00F}"/>
              </a:ext>
            </a:extLst>
          </p:cNvPr>
          <p:cNvSpPr txBox="1"/>
          <p:nvPr/>
        </p:nvSpPr>
        <p:spPr>
          <a:xfrm>
            <a:off x="1997778" y="4385792"/>
            <a:ext cx="1641611" cy="2031325"/>
          </a:xfrm>
          <a:prstGeom prst="rect">
            <a:avLst/>
          </a:prstGeom>
          <a:noFill/>
        </p:spPr>
        <p:txBody>
          <a:bodyPr wrap="square" rtlCol="0">
            <a:spAutoFit/>
          </a:bodyPr>
          <a:lstStyle/>
          <a:p>
            <a:pPr marL="285750" indent="-285750">
              <a:buFontTx/>
              <a:buChar char="-"/>
            </a:pPr>
            <a:r>
              <a:rPr lang="da-DK" sz="1400" dirty="0"/>
              <a:t>Kvinder har et råderum på 5 håndfulde snacks og søde sager om ugen.</a:t>
            </a:r>
          </a:p>
          <a:p>
            <a:pPr marL="285750" indent="-285750">
              <a:buFontTx/>
              <a:buChar char="-"/>
            </a:pPr>
            <a:r>
              <a:rPr lang="da-DK" sz="1400" dirty="0"/>
              <a:t>De søde drikke tæller også med i de 5 håndfulde om ugen </a:t>
            </a:r>
          </a:p>
        </p:txBody>
      </p:sp>
      <p:sp>
        <p:nvSpPr>
          <p:cNvPr id="26" name="Tekstfelt 25">
            <a:extLst>
              <a:ext uri="{FF2B5EF4-FFF2-40B4-BE49-F238E27FC236}">
                <a16:creationId xmlns:a16="http://schemas.microsoft.com/office/drawing/2014/main" id="{62C4FA83-0F19-B145-8B5F-9C90E8F1E12D}"/>
              </a:ext>
            </a:extLst>
          </p:cNvPr>
          <p:cNvSpPr txBox="1"/>
          <p:nvPr/>
        </p:nvSpPr>
        <p:spPr>
          <a:xfrm>
            <a:off x="2014732" y="2263797"/>
            <a:ext cx="1641612" cy="2031325"/>
          </a:xfrm>
          <a:prstGeom prst="rect">
            <a:avLst/>
          </a:prstGeom>
          <a:noFill/>
        </p:spPr>
        <p:txBody>
          <a:bodyPr wrap="square" rtlCol="0">
            <a:spAutoFit/>
          </a:bodyPr>
          <a:lstStyle/>
          <a:p>
            <a:pPr marL="285750" lvl="0" indent="-285750">
              <a:buFontTx/>
              <a:buChar char="-"/>
            </a:pPr>
            <a:r>
              <a:rPr lang="da-DK" sz="1400" dirty="0"/>
              <a:t>Kvinder bør højst drikke ½ l søde drikke om ugen. Det gælder både de sukkersødede og light-drikke, som er kunstigt sødede</a:t>
            </a:r>
          </a:p>
        </p:txBody>
      </p:sp>
      <p:pic>
        <p:nvPicPr>
          <p:cNvPr id="3" name="Billede 2" descr="Et billede, der indeholder tekst&#10;&#10;Automatisk genereret beskrivelse">
            <a:extLst>
              <a:ext uri="{FF2B5EF4-FFF2-40B4-BE49-F238E27FC236}">
                <a16:creationId xmlns:a16="http://schemas.microsoft.com/office/drawing/2014/main" id="{09E59774-A4F8-9E4F-92C0-E94852FB97AE}"/>
              </a:ext>
            </a:extLst>
          </p:cNvPr>
          <p:cNvPicPr>
            <a:picLocks noChangeAspect="1"/>
          </p:cNvPicPr>
          <p:nvPr/>
        </p:nvPicPr>
        <p:blipFill rotWithShape="1">
          <a:blip r:embed="rId4">
            <a:extLst>
              <a:ext uri="{28A0092B-C50C-407E-A947-70E740481C1C}">
                <a14:useLocalDpi xmlns:a14="http://schemas.microsoft.com/office/drawing/2010/main" val="0"/>
              </a:ext>
            </a:extLst>
          </a:blip>
          <a:srcRect t="4390"/>
          <a:stretch/>
        </p:blipFill>
        <p:spPr>
          <a:xfrm>
            <a:off x="416135" y="2263500"/>
            <a:ext cx="1488681" cy="1415045"/>
          </a:xfrm>
          <a:prstGeom prst="rect">
            <a:avLst/>
          </a:prstGeom>
        </p:spPr>
      </p:pic>
      <p:pic>
        <p:nvPicPr>
          <p:cNvPr id="7" name="Billede 6" descr="Et billede, der indeholder tekst&#10;&#10;Automatisk genereret beskrivelse">
            <a:extLst>
              <a:ext uri="{FF2B5EF4-FFF2-40B4-BE49-F238E27FC236}">
                <a16:creationId xmlns:a16="http://schemas.microsoft.com/office/drawing/2014/main" id="{C730C64F-2B93-B741-B46D-BDB89D610F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0546" y="3857582"/>
            <a:ext cx="1423368" cy="2257200"/>
          </a:xfrm>
          <a:prstGeom prst="rect">
            <a:avLst/>
          </a:prstGeom>
        </p:spPr>
      </p:pic>
      <p:sp>
        <p:nvSpPr>
          <p:cNvPr id="8" name="Tekstfelt 7">
            <a:extLst>
              <a:ext uri="{FF2B5EF4-FFF2-40B4-BE49-F238E27FC236}">
                <a16:creationId xmlns:a16="http://schemas.microsoft.com/office/drawing/2014/main" id="{85AB8301-2F44-1541-86B3-2F649CB40390}"/>
              </a:ext>
            </a:extLst>
          </p:cNvPr>
          <p:cNvSpPr txBox="1"/>
          <p:nvPr/>
        </p:nvSpPr>
        <p:spPr>
          <a:xfrm>
            <a:off x="5499078" y="3857582"/>
            <a:ext cx="1789976" cy="954107"/>
          </a:xfrm>
          <a:prstGeom prst="rect">
            <a:avLst/>
          </a:prstGeom>
          <a:noFill/>
        </p:spPr>
        <p:txBody>
          <a:bodyPr wrap="square" rtlCol="0">
            <a:spAutoFit/>
          </a:bodyPr>
          <a:lstStyle/>
          <a:p>
            <a:pPr marL="285750" indent="-285750">
              <a:buFontTx/>
              <a:buChar char="-"/>
            </a:pPr>
            <a:r>
              <a:rPr lang="da-DK" sz="1400" dirty="0"/>
              <a:t>Kvinder anbefales at spise 600 g grøntsager og frugter om dagen  </a:t>
            </a:r>
          </a:p>
        </p:txBody>
      </p:sp>
      <p:sp>
        <p:nvSpPr>
          <p:cNvPr id="10" name="Tekstfelt 9">
            <a:extLst>
              <a:ext uri="{FF2B5EF4-FFF2-40B4-BE49-F238E27FC236}">
                <a16:creationId xmlns:a16="http://schemas.microsoft.com/office/drawing/2014/main" id="{DBC443C8-6F97-A848-A6BF-5B9310B51CA5}"/>
              </a:ext>
            </a:extLst>
          </p:cNvPr>
          <p:cNvSpPr txBox="1"/>
          <p:nvPr/>
        </p:nvSpPr>
        <p:spPr>
          <a:xfrm>
            <a:off x="9605694" y="3831147"/>
            <a:ext cx="2158173" cy="738664"/>
          </a:xfrm>
          <a:prstGeom prst="rect">
            <a:avLst/>
          </a:prstGeom>
          <a:noFill/>
        </p:spPr>
        <p:txBody>
          <a:bodyPr wrap="square" rtlCol="0">
            <a:spAutoFit/>
          </a:bodyPr>
          <a:lstStyle/>
          <a:p>
            <a:pPr marL="285750" indent="-285750">
              <a:buFontTx/>
              <a:buChar char="-"/>
            </a:pPr>
            <a:r>
              <a:rPr lang="da-DK" sz="1400" dirty="0"/>
              <a:t>Det anbefales at spise 350 g fisk om ugen, heraf 200 g fede fisk</a:t>
            </a:r>
          </a:p>
        </p:txBody>
      </p:sp>
      <p:pic>
        <p:nvPicPr>
          <p:cNvPr id="13" name="Billede 12" descr="Et billede, der indeholder tekst, fisk&#10;&#10;Automatisk genereret beskrivelse">
            <a:extLst>
              <a:ext uri="{FF2B5EF4-FFF2-40B4-BE49-F238E27FC236}">
                <a16:creationId xmlns:a16="http://schemas.microsoft.com/office/drawing/2014/main" id="{D64C8DDF-E893-444C-9EF4-EF36B55711A4}"/>
              </a:ext>
            </a:extLst>
          </p:cNvPr>
          <p:cNvPicPr>
            <a:picLocks noChangeAspect="1"/>
          </p:cNvPicPr>
          <p:nvPr/>
        </p:nvPicPr>
        <p:blipFill rotWithShape="1">
          <a:blip r:embed="rId6">
            <a:extLst>
              <a:ext uri="{28A0092B-C50C-407E-A947-70E740481C1C}">
                <a14:useLocalDpi xmlns:a14="http://schemas.microsoft.com/office/drawing/2010/main" val="0"/>
              </a:ext>
            </a:extLst>
          </a:blip>
          <a:srcRect r="28725"/>
          <a:stretch/>
        </p:blipFill>
        <p:spPr>
          <a:xfrm>
            <a:off x="8112996" y="3857582"/>
            <a:ext cx="1452280" cy="1012801"/>
          </a:xfrm>
          <a:prstGeom prst="rect">
            <a:avLst/>
          </a:prstGeom>
        </p:spPr>
      </p:pic>
      <p:pic>
        <p:nvPicPr>
          <p:cNvPr id="17" name="Billede 16" descr="Et billede, der indeholder tekst, elektronik, cd&#10;&#10;Automatisk genereret beskrivelse">
            <a:extLst>
              <a:ext uri="{FF2B5EF4-FFF2-40B4-BE49-F238E27FC236}">
                <a16:creationId xmlns:a16="http://schemas.microsoft.com/office/drawing/2014/main" id="{B61DCC44-BA2E-7740-91E1-3EB139BA76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1390" y="2263500"/>
            <a:ext cx="1423368" cy="1415045"/>
          </a:xfrm>
          <a:prstGeom prst="rect">
            <a:avLst/>
          </a:prstGeom>
        </p:spPr>
      </p:pic>
      <p:sp>
        <p:nvSpPr>
          <p:cNvPr id="20" name="Tekstfelt 19">
            <a:extLst>
              <a:ext uri="{FF2B5EF4-FFF2-40B4-BE49-F238E27FC236}">
                <a16:creationId xmlns:a16="http://schemas.microsoft.com/office/drawing/2014/main" id="{92019234-6C39-D74E-B9AC-81E67C4AAC85}"/>
              </a:ext>
            </a:extLst>
          </p:cNvPr>
          <p:cNvSpPr txBox="1"/>
          <p:nvPr/>
        </p:nvSpPr>
        <p:spPr>
          <a:xfrm>
            <a:off x="5494674" y="2230709"/>
            <a:ext cx="2362850" cy="1384995"/>
          </a:xfrm>
          <a:prstGeom prst="rect">
            <a:avLst/>
          </a:prstGeom>
          <a:noFill/>
        </p:spPr>
        <p:txBody>
          <a:bodyPr wrap="square" rtlCol="0">
            <a:spAutoFit/>
          </a:bodyPr>
          <a:lstStyle/>
          <a:p>
            <a:pPr marL="285750" indent="-285750">
              <a:buFontTx/>
              <a:buChar char="-"/>
            </a:pPr>
            <a:r>
              <a:rPr lang="da-DK" sz="1400" dirty="0"/>
              <a:t>Det anbefales at få 250 ml mælk eller mælkeprodukt og 20 g ost om dagen eller 350 ml mælk eller mælkeprodukt hvis du ikke spiser ost</a:t>
            </a:r>
          </a:p>
        </p:txBody>
      </p:sp>
      <p:sp>
        <p:nvSpPr>
          <p:cNvPr id="21" name="Tekstfelt 20">
            <a:extLst>
              <a:ext uri="{FF2B5EF4-FFF2-40B4-BE49-F238E27FC236}">
                <a16:creationId xmlns:a16="http://schemas.microsoft.com/office/drawing/2014/main" id="{6A16C6C2-98EC-A74C-9615-1C49A65375C0}"/>
              </a:ext>
            </a:extLst>
          </p:cNvPr>
          <p:cNvSpPr txBox="1"/>
          <p:nvPr/>
        </p:nvSpPr>
        <p:spPr>
          <a:xfrm>
            <a:off x="9610646" y="2184166"/>
            <a:ext cx="1932972" cy="738664"/>
          </a:xfrm>
          <a:prstGeom prst="rect">
            <a:avLst/>
          </a:prstGeom>
          <a:noFill/>
        </p:spPr>
        <p:txBody>
          <a:bodyPr wrap="square" rtlCol="0">
            <a:spAutoFit/>
          </a:bodyPr>
          <a:lstStyle/>
          <a:p>
            <a:pPr marL="285750" indent="-285750">
              <a:buFontTx/>
              <a:buChar char="-"/>
            </a:pPr>
            <a:r>
              <a:rPr lang="da-DK" sz="1400" dirty="0"/>
              <a:t>Anbefalingerne lyder på 90 g fuldkorn </a:t>
            </a:r>
            <a:r>
              <a:rPr lang="da-DK" sz="1400"/>
              <a:t>om dagen</a:t>
            </a:r>
            <a:endParaRPr lang="da-DK" sz="1400" dirty="0"/>
          </a:p>
        </p:txBody>
      </p:sp>
      <p:pic>
        <p:nvPicPr>
          <p:cNvPr id="24" name="Billede 23">
            <a:extLst>
              <a:ext uri="{FF2B5EF4-FFF2-40B4-BE49-F238E27FC236}">
                <a16:creationId xmlns:a16="http://schemas.microsoft.com/office/drawing/2014/main" id="{5E224826-2873-534F-AC6F-96E3DCC3BC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2996" y="2263500"/>
            <a:ext cx="1423369" cy="1423369"/>
          </a:xfrm>
          <a:prstGeom prst="rect">
            <a:avLst/>
          </a:prstGeom>
        </p:spPr>
      </p:pic>
      <p:sp>
        <p:nvSpPr>
          <p:cNvPr id="27" name="Tekstfelt 26">
            <a:extLst>
              <a:ext uri="{FF2B5EF4-FFF2-40B4-BE49-F238E27FC236}">
                <a16:creationId xmlns:a16="http://schemas.microsoft.com/office/drawing/2014/main" id="{60ECDCA5-6839-2D4F-928D-B8E29947BDE4}"/>
              </a:ext>
            </a:extLst>
          </p:cNvPr>
          <p:cNvSpPr txBox="1"/>
          <p:nvPr/>
        </p:nvSpPr>
        <p:spPr>
          <a:xfrm>
            <a:off x="0" y="6613582"/>
            <a:ext cx="1788053" cy="261610"/>
          </a:xfrm>
          <a:prstGeom prst="rect">
            <a:avLst/>
          </a:prstGeom>
          <a:noFill/>
        </p:spPr>
        <p:txBody>
          <a:bodyPr wrap="square" rtlCol="0">
            <a:spAutoFit/>
          </a:bodyPr>
          <a:lstStyle/>
          <a:p>
            <a:r>
              <a:rPr lang="en-US" sz="1100" dirty="0" err="1"/>
              <a:t>Kilde</a:t>
            </a:r>
            <a:r>
              <a:rPr lang="en-US" sz="1100" dirty="0"/>
              <a:t>: </a:t>
            </a:r>
            <a:r>
              <a:rPr lang="en-US" sz="1100" dirty="0" err="1"/>
              <a:t>altomkost.dk</a:t>
            </a:r>
            <a:r>
              <a:rPr lang="en-US" sz="1100" dirty="0"/>
              <a:t> </a:t>
            </a:r>
          </a:p>
        </p:txBody>
      </p:sp>
      <p:pic>
        <p:nvPicPr>
          <p:cNvPr id="2" name="Billede 1">
            <a:extLst>
              <a:ext uri="{FF2B5EF4-FFF2-40B4-BE49-F238E27FC236}">
                <a16:creationId xmlns:a16="http://schemas.microsoft.com/office/drawing/2014/main" id="{E1BA7F13-6862-6740-A2A5-348F1F682DD0}"/>
              </a:ext>
            </a:extLst>
          </p:cNvPr>
          <p:cNvPicPr>
            <a:picLocks noChangeAspect="1"/>
          </p:cNvPicPr>
          <p:nvPr/>
        </p:nvPicPr>
        <p:blipFill>
          <a:blip r:embed="rId9"/>
          <a:stretch>
            <a:fillRect/>
          </a:stretch>
        </p:blipFill>
        <p:spPr>
          <a:xfrm>
            <a:off x="0" y="-10553"/>
            <a:ext cx="12192000" cy="1607863"/>
          </a:xfrm>
          <a:prstGeom prst="rect">
            <a:avLst/>
          </a:prstGeom>
        </p:spPr>
      </p:pic>
      <p:pic>
        <p:nvPicPr>
          <p:cNvPr id="4" name="Billede 3">
            <a:extLst>
              <a:ext uri="{FF2B5EF4-FFF2-40B4-BE49-F238E27FC236}">
                <a16:creationId xmlns:a16="http://schemas.microsoft.com/office/drawing/2014/main" id="{0F95A706-0067-5A47-AE7F-79F0AD23395A}"/>
              </a:ext>
            </a:extLst>
          </p:cNvPr>
          <p:cNvPicPr>
            <a:picLocks noChangeAspect="1"/>
          </p:cNvPicPr>
          <p:nvPr/>
        </p:nvPicPr>
        <p:blipFill rotWithShape="1">
          <a:blip r:embed="rId10"/>
          <a:srcRect l="26801" t="-5084" b="-1"/>
          <a:stretch/>
        </p:blipFill>
        <p:spPr>
          <a:xfrm>
            <a:off x="414316" y="3831152"/>
            <a:ext cx="1476000" cy="585436"/>
          </a:xfrm>
          <a:prstGeom prst="rect">
            <a:avLst/>
          </a:prstGeom>
        </p:spPr>
      </p:pic>
    </p:spTree>
    <p:extLst>
      <p:ext uri="{BB962C8B-B14F-4D97-AF65-F5344CB8AC3E}">
        <p14:creationId xmlns:p14="http://schemas.microsoft.com/office/powerpoint/2010/main" val="427231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felt 3">
            <a:extLst>
              <a:ext uri="{FF2B5EF4-FFF2-40B4-BE49-F238E27FC236}">
                <a16:creationId xmlns:a16="http://schemas.microsoft.com/office/drawing/2014/main" id="{7FC75A75-E3A4-4BD4-808B-A96A1FEC3B2E}"/>
              </a:ext>
            </a:extLst>
          </p:cNvPr>
          <p:cNvSpPr txBox="1"/>
          <p:nvPr/>
        </p:nvSpPr>
        <p:spPr>
          <a:xfrm>
            <a:off x="590550" y="1933927"/>
            <a:ext cx="11010900" cy="4893647"/>
          </a:xfrm>
          <a:prstGeom prst="rect">
            <a:avLst/>
          </a:prstGeom>
          <a:noFill/>
        </p:spPr>
        <p:txBody>
          <a:bodyPr wrap="square" rtlCol="0">
            <a:spAutoFit/>
          </a:bodyPr>
          <a:lstStyle/>
          <a:p>
            <a:r>
              <a:rPr lang="da-DK" sz="3200" b="1" dirty="0">
                <a:solidFill>
                  <a:prstClr val="black"/>
                </a:solidFill>
                <a:latin typeface="+mj-lt"/>
              </a:rPr>
              <a:t>D vitamin</a:t>
            </a:r>
          </a:p>
          <a:p>
            <a:pPr marL="342900" indent="-342900">
              <a:buFont typeface="Arial" panose="020B0604020202020204" pitchFamily="34" charset="0"/>
              <a:buChar char="•"/>
            </a:pPr>
            <a:endParaRPr lang="da-DK" sz="2200" dirty="0">
              <a:solidFill>
                <a:prstClr val="black"/>
              </a:solidFill>
            </a:endParaRPr>
          </a:p>
          <a:p>
            <a:pPr marL="342900" indent="-342900">
              <a:buFont typeface="Arial" panose="020B0604020202020204" pitchFamily="34" charset="0"/>
              <a:buChar char="•"/>
            </a:pPr>
            <a:r>
              <a:rPr lang="da-DK" sz="2000" dirty="0">
                <a:solidFill>
                  <a:prstClr val="black"/>
                </a:solidFill>
              </a:rPr>
              <a:t>D-vitamin </a:t>
            </a:r>
            <a:r>
              <a:rPr lang="da-DK" sz="2000" dirty="0"/>
              <a:t>er et fedtopløseligt vitamin, og er nødvendigt for bl.a. at calcium kan optages i kroppen og dermed styrke kroppens knogler og tænder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Alle voksne og børn fra 4 år anbefales at tage et tilskud på 5-10 µg D-vitamin dagligt i vinterhalvåret (oktober-april). Gravide og ammende anbefales dagligt at tage et tilskud på 10 µg D-vitamin dagligt hele året</a:t>
            </a:r>
          </a:p>
          <a:p>
            <a:endParaRPr lang="da-DK" sz="2000" dirty="0"/>
          </a:p>
          <a:p>
            <a:pPr marL="342900" indent="-342900">
              <a:buFont typeface="Arial" panose="020B0604020202020204" pitchFamily="34" charset="0"/>
              <a:buChar char="•"/>
            </a:pPr>
            <a:r>
              <a:rPr lang="da-DK" sz="2000" dirty="0"/>
              <a:t>D-vitamin syntetiseres i huden via solens stråler</a:t>
            </a:r>
          </a:p>
          <a:p>
            <a:pPr marL="342900" indent="-342900">
              <a:buFont typeface="Arial" panose="020B0604020202020204" pitchFamily="34" charset="0"/>
              <a:buChar char="•"/>
            </a:pPr>
            <a:endParaRPr lang="da-DK" sz="2000" dirty="0"/>
          </a:p>
          <a:p>
            <a:pPr marL="342900" indent="-342900">
              <a:buFont typeface="Arial" panose="020B0604020202020204" pitchFamily="34" charset="0"/>
              <a:buChar char="•"/>
            </a:pPr>
            <a:r>
              <a:rPr lang="da-DK" sz="2000" dirty="0"/>
              <a:t>D-vitamin findes i en begrænset mængde fødevarer, men særligt fede fisk som fx laks, sild og makrel er gode kilder til D-vitamin. Derudover findes der D-vitamin i begrænset mængde i mælk, ost og æg, men stort set ikke i planter</a:t>
            </a:r>
            <a:br>
              <a:rPr lang="da-DK" sz="1400" dirty="0"/>
            </a:br>
            <a:endParaRPr lang="da-DK" dirty="0"/>
          </a:p>
        </p:txBody>
      </p:sp>
      <p:pic>
        <p:nvPicPr>
          <p:cNvPr id="6" name="Billede 5">
            <a:extLst>
              <a:ext uri="{FF2B5EF4-FFF2-40B4-BE49-F238E27FC236}">
                <a16:creationId xmlns:a16="http://schemas.microsoft.com/office/drawing/2014/main" id="{887B6680-C85C-44DB-913F-F88BBDA76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AD1A8E90-51ED-7446-9150-FACB05E8313B}"/>
              </a:ext>
            </a:extLst>
          </p:cNvPr>
          <p:cNvSpPr txBox="1"/>
          <p:nvPr/>
        </p:nvSpPr>
        <p:spPr>
          <a:xfrm>
            <a:off x="0" y="6571923"/>
            <a:ext cx="8343900" cy="261610"/>
          </a:xfrm>
          <a:prstGeom prst="rect">
            <a:avLst/>
          </a:prstGeom>
          <a:noFill/>
        </p:spPr>
        <p:txBody>
          <a:bodyPr wrap="square" rtlCol="0">
            <a:spAutoFit/>
          </a:bodyPr>
          <a:lstStyle/>
          <a:p>
            <a:r>
              <a:rPr lang="en-US" sz="1100" dirty="0" err="1"/>
              <a:t>Kilde</a:t>
            </a:r>
            <a:r>
              <a:rPr lang="en-US" sz="1100" dirty="0"/>
              <a:t>: https://</a:t>
            </a:r>
            <a:r>
              <a:rPr lang="en-US" sz="1100" dirty="0" err="1"/>
              <a:t>foedevarestyrelsen.dk</a:t>
            </a:r>
            <a:r>
              <a:rPr lang="en-US" sz="1100" dirty="0"/>
              <a:t>/</a:t>
            </a:r>
            <a:r>
              <a:rPr lang="en-US" sz="1100" dirty="0" err="1"/>
              <a:t>kost-og-foedevarer</a:t>
            </a:r>
            <a:r>
              <a:rPr lang="en-US" sz="1100" dirty="0"/>
              <a:t>/alt-om-mad/de-</a:t>
            </a:r>
            <a:r>
              <a:rPr lang="en-US" sz="1100" dirty="0" err="1"/>
              <a:t>officielle</a:t>
            </a:r>
            <a:r>
              <a:rPr lang="en-US" sz="1100" dirty="0"/>
              <a:t>-</a:t>
            </a:r>
            <a:r>
              <a:rPr lang="en-US" sz="1100" dirty="0" err="1"/>
              <a:t>kostraad</a:t>
            </a:r>
            <a:r>
              <a:rPr lang="en-US" sz="1100" dirty="0"/>
              <a:t>/</a:t>
            </a:r>
            <a:r>
              <a:rPr lang="en-US" sz="1100" dirty="0" err="1"/>
              <a:t>vil</a:t>
            </a:r>
            <a:r>
              <a:rPr lang="en-US" sz="1100" dirty="0"/>
              <a:t>-du-vide-mere/</a:t>
            </a:r>
            <a:r>
              <a:rPr lang="en-US" sz="1100" dirty="0" err="1"/>
              <a:t>hvad-er-naeringsstoffer</a:t>
            </a:r>
            <a:r>
              <a:rPr lang="en-US" sz="1100" dirty="0"/>
              <a:t>/d-vitamin </a:t>
            </a:r>
          </a:p>
        </p:txBody>
      </p:sp>
      <p:pic>
        <p:nvPicPr>
          <p:cNvPr id="3" name="Billede 2">
            <a:extLst>
              <a:ext uri="{FF2B5EF4-FFF2-40B4-BE49-F238E27FC236}">
                <a16:creationId xmlns:a16="http://schemas.microsoft.com/office/drawing/2014/main" id="{E4BEA206-6C77-6543-8E73-7ADB3FBF259A}"/>
              </a:ext>
            </a:extLst>
          </p:cNvPr>
          <p:cNvPicPr>
            <a:picLocks noChangeAspect="1"/>
          </p:cNvPicPr>
          <p:nvPr/>
        </p:nvPicPr>
        <p:blipFill>
          <a:blip r:embed="rId3"/>
          <a:stretch>
            <a:fillRect/>
          </a:stretch>
        </p:blipFill>
        <p:spPr>
          <a:xfrm>
            <a:off x="0" y="7380"/>
            <a:ext cx="12192000" cy="1607863"/>
          </a:xfrm>
          <a:prstGeom prst="rect">
            <a:avLst/>
          </a:prstGeom>
        </p:spPr>
      </p:pic>
    </p:spTree>
    <p:extLst>
      <p:ext uri="{BB962C8B-B14F-4D97-AF65-F5344CB8AC3E}">
        <p14:creationId xmlns:p14="http://schemas.microsoft.com/office/powerpoint/2010/main" val="2519638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35789805-05C5-4670-B273-D1DC701BF0C1}"/>
              </a:ext>
            </a:extLst>
          </p:cNvPr>
          <p:cNvSpPr>
            <a:spLocks noGrp="1"/>
          </p:cNvSpPr>
          <p:nvPr>
            <p:ph idx="1"/>
          </p:nvPr>
        </p:nvSpPr>
        <p:spPr/>
        <p:txBody>
          <a:bodyPr>
            <a:normAutofit fontScale="92500" lnSpcReduction="10000"/>
          </a:bodyPr>
          <a:lstStyle/>
          <a:p>
            <a:pPr marL="0" indent="0">
              <a:buNone/>
            </a:pPr>
            <a:r>
              <a:rPr lang="da-DK" sz="3200" b="1" dirty="0">
                <a:latin typeface="+mj-lt"/>
                <a:cs typeface="Calibri" panose="020F0502020204030204" pitchFamily="34" charset="0"/>
              </a:rPr>
              <a:t>Jern</a:t>
            </a:r>
            <a:br>
              <a:rPr lang="da-DK" b="1" dirty="0">
                <a:latin typeface="Calibri" panose="020F0502020204030204" pitchFamily="34" charset="0"/>
                <a:cs typeface="Calibri" panose="020F0502020204030204" pitchFamily="34" charset="0"/>
              </a:rPr>
            </a:br>
            <a:endParaRPr lang="da-DK" b="1" dirty="0">
              <a:latin typeface="Calibri" panose="020F0502020204030204" pitchFamily="34" charset="0"/>
              <a:cs typeface="Calibri" panose="020F0502020204030204" pitchFamily="34" charset="0"/>
            </a:endParaRPr>
          </a:p>
          <a:p>
            <a:r>
              <a:rPr lang="da-DK" sz="2200" dirty="0"/>
              <a:t>Generelt får danskerne tilstrækkeligt med jern, men kvinder i den fødedygtige alder har dog ofte et utilstrækkeligt indtag af jern. Vegetarer og veganere skal også være ekstra opmærksom på, om de får jern nok</a:t>
            </a:r>
            <a:br>
              <a:rPr lang="da-DK" sz="2200" dirty="0"/>
            </a:br>
            <a:endParaRPr lang="da-DK" sz="2200" dirty="0"/>
          </a:p>
          <a:p>
            <a:r>
              <a:rPr lang="da-DK" sz="2200" dirty="0"/>
              <a:t>Kvinder i den fødedygtige alder har et øget behov for jern pga. jerntab ved menstruation</a:t>
            </a:r>
            <a:br>
              <a:rPr lang="da-DK" sz="2200" dirty="0"/>
            </a:br>
            <a:endParaRPr lang="da-DK" sz="2200" dirty="0"/>
          </a:p>
          <a:p>
            <a:r>
              <a:rPr lang="da-DK" sz="2200" dirty="0"/>
              <a:t>Under graviditet anbefales det at tage 40-50 mg jern dagligt fra 10. graviditetsuge</a:t>
            </a:r>
            <a:br>
              <a:rPr lang="da-DK" sz="2200" dirty="0"/>
            </a:br>
            <a:endParaRPr lang="da-DK" sz="2200" dirty="0"/>
          </a:p>
          <a:p>
            <a:r>
              <a:rPr lang="da-DK" sz="2200" dirty="0"/>
              <a:t>Danskerne får primært jern fra brød og korn, kød, kartofler og grøntsager, som hver bidrager med hhv. 32%, 20% og 16% af jernindtaget</a:t>
            </a:r>
          </a:p>
          <a:p>
            <a:r>
              <a:rPr lang="da-DK" sz="2200" dirty="0"/>
              <a:t>C-vitaminholdige fødevarer som fx grøntsager, frugt, bær og frugtjuice fremmer optagelse af jern i kroppen </a:t>
            </a:r>
          </a:p>
        </p:txBody>
      </p:sp>
      <p:pic>
        <p:nvPicPr>
          <p:cNvPr id="5" name="Billede 4">
            <a:extLst>
              <a:ext uri="{FF2B5EF4-FFF2-40B4-BE49-F238E27FC236}">
                <a16:creationId xmlns:a16="http://schemas.microsoft.com/office/drawing/2014/main" id="{84ECE4EA-E9EE-4901-8186-ADA55D605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E84DC63C-2996-A34B-8B0F-96392C199DC0}"/>
              </a:ext>
            </a:extLst>
          </p:cNvPr>
          <p:cNvSpPr txBox="1"/>
          <p:nvPr/>
        </p:nvSpPr>
        <p:spPr>
          <a:xfrm>
            <a:off x="0" y="6571923"/>
            <a:ext cx="8372475" cy="261610"/>
          </a:xfrm>
          <a:prstGeom prst="rect">
            <a:avLst/>
          </a:prstGeom>
          <a:noFill/>
        </p:spPr>
        <p:txBody>
          <a:bodyPr wrap="square" rtlCol="0">
            <a:spAutoFit/>
          </a:bodyPr>
          <a:lstStyle/>
          <a:p>
            <a:r>
              <a:rPr lang="en-US" sz="1100" dirty="0" err="1"/>
              <a:t>Kilde</a:t>
            </a:r>
            <a:r>
              <a:rPr lang="en-US" sz="1100" dirty="0"/>
              <a:t>: https://</a:t>
            </a:r>
            <a:r>
              <a:rPr lang="en-US" sz="1100" dirty="0" err="1"/>
              <a:t>foedevarestyrelsen.dk</a:t>
            </a:r>
            <a:r>
              <a:rPr lang="en-US" sz="1100" dirty="0"/>
              <a:t>/</a:t>
            </a:r>
            <a:r>
              <a:rPr lang="en-US" sz="1100" dirty="0" err="1"/>
              <a:t>kost-og-foedevarer</a:t>
            </a:r>
            <a:r>
              <a:rPr lang="en-US" sz="1100" dirty="0"/>
              <a:t>/alt-om-mad/de-</a:t>
            </a:r>
            <a:r>
              <a:rPr lang="en-US" sz="1100" dirty="0" err="1"/>
              <a:t>officielle</a:t>
            </a:r>
            <a:r>
              <a:rPr lang="en-US" sz="1100" dirty="0"/>
              <a:t>-</a:t>
            </a:r>
            <a:r>
              <a:rPr lang="en-US" sz="1100" dirty="0" err="1"/>
              <a:t>kostraad</a:t>
            </a:r>
            <a:r>
              <a:rPr lang="en-US" sz="1100" dirty="0"/>
              <a:t>/</a:t>
            </a:r>
            <a:r>
              <a:rPr lang="en-US" sz="1100" dirty="0" err="1"/>
              <a:t>vil</a:t>
            </a:r>
            <a:r>
              <a:rPr lang="en-US" sz="1100" dirty="0"/>
              <a:t>-du-vide-mere/</a:t>
            </a:r>
            <a:r>
              <a:rPr lang="en-US" sz="1100" dirty="0" err="1"/>
              <a:t>hvad-er-naeringsstoffer</a:t>
            </a:r>
            <a:r>
              <a:rPr lang="en-US" sz="1100" dirty="0"/>
              <a:t>/</a:t>
            </a:r>
            <a:r>
              <a:rPr lang="en-US" sz="1100" dirty="0" err="1"/>
              <a:t>jern</a:t>
            </a:r>
            <a:r>
              <a:rPr lang="en-US" sz="1100" dirty="0"/>
              <a:t> </a:t>
            </a:r>
          </a:p>
        </p:txBody>
      </p:sp>
      <p:pic>
        <p:nvPicPr>
          <p:cNvPr id="6" name="Billede 5">
            <a:extLst>
              <a:ext uri="{FF2B5EF4-FFF2-40B4-BE49-F238E27FC236}">
                <a16:creationId xmlns:a16="http://schemas.microsoft.com/office/drawing/2014/main" id="{282214A3-8BAD-5D4B-94CC-3A9C34C241F8}"/>
              </a:ext>
            </a:extLst>
          </p:cNvPr>
          <p:cNvPicPr>
            <a:picLocks noChangeAspect="1"/>
          </p:cNvPicPr>
          <p:nvPr/>
        </p:nvPicPr>
        <p:blipFill>
          <a:blip r:embed="rId3"/>
          <a:stretch>
            <a:fillRect/>
          </a:stretch>
        </p:blipFill>
        <p:spPr>
          <a:xfrm>
            <a:off x="0" y="25301"/>
            <a:ext cx="12192000" cy="1607863"/>
          </a:xfrm>
          <a:prstGeom prst="rect">
            <a:avLst/>
          </a:prstGeom>
        </p:spPr>
      </p:pic>
    </p:spTree>
    <p:extLst>
      <p:ext uri="{BB962C8B-B14F-4D97-AF65-F5344CB8AC3E}">
        <p14:creationId xmlns:p14="http://schemas.microsoft.com/office/powerpoint/2010/main" val="192632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28339" y="2409712"/>
            <a:ext cx="10785906" cy="4318634"/>
          </a:xfrm>
        </p:spPr>
        <p:txBody>
          <a:bodyPr>
            <a:normAutofit/>
          </a:bodyPr>
          <a:lstStyle/>
          <a:p>
            <a:r>
              <a:rPr lang="da-DK" sz="1800" b="1" dirty="0"/>
              <a:t>Frugt og grønt: </a:t>
            </a:r>
            <a:r>
              <a:rPr lang="da-DK" sz="1800" dirty="0"/>
              <a:t>Kvinder indtager i gennemsnit 212 g frugter og 206 g grøntsager om dagen. De ligger højere i det daglige indtag i forhold til mænd, men stadig i underkanten ift. den anbefalede daglige mængde på 600 g/dag.</a:t>
            </a:r>
          </a:p>
          <a:p>
            <a:r>
              <a:rPr lang="da-DK" sz="1800" b="1" dirty="0"/>
              <a:t>Kød: </a:t>
            </a:r>
            <a:r>
              <a:rPr lang="da-DK" sz="1800" dirty="0"/>
              <a:t>I gennemsnit er indtaget af kød blandt 18-75 årige danske kvinder 99 g/dag. Det er mere end den vejledende ugentlig mængde på 350 g/uge. </a:t>
            </a:r>
          </a:p>
          <a:p>
            <a:r>
              <a:rPr lang="da-DK" sz="1800" b="1" dirty="0"/>
              <a:t>Fuldkorn: </a:t>
            </a:r>
            <a:r>
              <a:rPr lang="da-DK" sz="1800" dirty="0"/>
              <a:t>Kvinder indtager i gennemsnit 61 g fuldkorn om dagen, hvilket er i underkanten ift. den anbefalede daglige mængde på 75 g/dag.</a:t>
            </a:r>
          </a:p>
          <a:p>
            <a:r>
              <a:rPr lang="da-DK" sz="1800" b="1" dirty="0"/>
              <a:t>Kostfibre:</a:t>
            </a:r>
            <a:r>
              <a:rPr lang="da-DK" sz="1800" dirty="0"/>
              <a:t> I gennemsnit indtager danske kvinder 21 g kostfibre om dagen. Det er i underkanten af den anbefalede mængde 30 g/dag.</a:t>
            </a:r>
          </a:p>
          <a:p>
            <a:r>
              <a:rPr lang="da-DK" sz="1800" b="1" dirty="0"/>
              <a:t>Mættet fedt: </a:t>
            </a:r>
            <a:r>
              <a:rPr lang="da-DK" sz="1800" dirty="0"/>
              <a:t>Indtaget af mættet fedt er for højt for alle aldersgrupper, da det ligger på 14 E% og dermed  overstiger den maksimalt anbefalede grænse på 10 E%. </a:t>
            </a:r>
          </a:p>
          <a:p>
            <a:r>
              <a:rPr lang="da-DK" sz="1800" b="1" dirty="0"/>
              <a:t>Alkohol: </a:t>
            </a:r>
            <a:r>
              <a:rPr lang="da-DK" sz="1800" dirty="0"/>
              <a:t>Fordelingen af indtaget af alkohol er skævt fordelt, men kvinder drikker i gennemsnit 11 g/dag – hvilket er en anelse mere end maksimumsgrænsen på 10 g/dag. Det anbefales at indtaget af alkohol ikke overstiger 5 E%.</a:t>
            </a:r>
          </a:p>
          <a:p>
            <a:endParaRPr lang="da-DK" dirty="0"/>
          </a:p>
          <a:p>
            <a:pPr marL="0" indent="0">
              <a:buNone/>
            </a:pPr>
            <a:endParaRPr lang="da-DK" dirty="0"/>
          </a:p>
          <a:p>
            <a:pPr marL="0" indent="0">
              <a:buNone/>
            </a:pPr>
            <a:endParaRPr lang="da-DK" dirty="0"/>
          </a:p>
          <a:p>
            <a:pPr marL="0" indent="0">
              <a:buNone/>
            </a:pPr>
            <a:endParaRPr lang="da-DK" dirty="0"/>
          </a:p>
        </p:txBody>
      </p:sp>
      <p:sp>
        <p:nvSpPr>
          <p:cNvPr id="2" name="Rektangel 1">
            <a:extLst>
              <a:ext uri="{FF2B5EF4-FFF2-40B4-BE49-F238E27FC236}">
                <a16:creationId xmlns:a16="http://schemas.microsoft.com/office/drawing/2014/main" id="{948B5F65-91DA-410A-8A43-3338DF7F4F47}"/>
              </a:ext>
            </a:extLst>
          </p:cNvPr>
          <p:cNvSpPr/>
          <p:nvPr/>
        </p:nvSpPr>
        <p:spPr>
          <a:xfrm>
            <a:off x="828339" y="1733265"/>
            <a:ext cx="4847994" cy="584775"/>
          </a:xfrm>
          <a:prstGeom prst="rect">
            <a:avLst/>
          </a:prstGeom>
        </p:spPr>
        <p:txBody>
          <a:bodyPr wrap="none">
            <a:spAutoFit/>
          </a:bodyPr>
          <a:lstStyle/>
          <a:p>
            <a:r>
              <a:rPr lang="da-DK" sz="3200" b="1" dirty="0">
                <a:latin typeface="+mj-lt"/>
              </a:rPr>
              <a:t>Kostvaner for danske kvinder</a:t>
            </a:r>
          </a:p>
        </p:txBody>
      </p:sp>
      <p:pic>
        <p:nvPicPr>
          <p:cNvPr id="5" name="Billede 4">
            <a:extLst>
              <a:ext uri="{FF2B5EF4-FFF2-40B4-BE49-F238E27FC236}">
                <a16:creationId xmlns:a16="http://schemas.microsoft.com/office/drawing/2014/main" id="{83DEC23A-F272-452A-9241-B22EB90DE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4" name="Tekstfelt 3">
            <a:extLst>
              <a:ext uri="{FF2B5EF4-FFF2-40B4-BE49-F238E27FC236}">
                <a16:creationId xmlns:a16="http://schemas.microsoft.com/office/drawing/2014/main" id="{75935D40-7AF5-4145-9030-1814469EB82F}"/>
              </a:ext>
            </a:extLst>
          </p:cNvPr>
          <p:cNvSpPr txBox="1"/>
          <p:nvPr/>
        </p:nvSpPr>
        <p:spPr>
          <a:xfrm>
            <a:off x="0" y="6571923"/>
            <a:ext cx="3133493" cy="261610"/>
          </a:xfrm>
          <a:prstGeom prst="rect">
            <a:avLst/>
          </a:prstGeom>
          <a:noFill/>
        </p:spPr>
        <p:txBody>
          <a:bodyPr wrap="square" rtlCol="0">
            <a:spAutoFit/>
          </a:bodyPr>
          <a:lstStyle/>
          <a:p>
            <a:r>
              <a:rPr lang="en-US" sz="1100" dirty="0" err="1"/>
              <a:t>Kilde</a:t>
            </a:r>
            <a:r>
              <a:rPr lang="en-US" sz="1100" dirty="0"/>
              <a:t>: DTU “</a:t>
            </a:r>
            <a:r>
              <a:rPr lang="en-US" sz="1100" dirty="0" err="1"/>
              <a:t>Danskernes</a:t>
            </a:r>
            <a:r>
              <a:rPr lang="en-US" sz="1100" dirty="0"/>
              <a:t> </a:t>
            </a:r>
            <a:r>
              <a:rPr lang="en-US" sz="1100" dirty="0" err="1"/>
              <a:t>Kostvaner</a:t>
            </a:r>
            <a:r>
              <a:rPr lang="en-US" sz="1100" dirty="0"/>
              <a:t> 2011-2013” </a:t>
            </a:r>
          </a:p>
        </p:txBody>
      </p:sp>
      <p:pic>
        <p:nvPicPr>
          <p:cNvPr id="7" name="Billede 6">
            <a:extLst>
              <a:ext uri="{FF2B5EF4-FFF2-40B4-BE49-F238E27FC236}">
                <a16:creationId xmlns:a16="http://schemas.microsoft.com/office/drawing/2014/main" id="{B99A582D-5E35-E54D-B31C-95DD6400290B}"/>
              </a:ext>
            </a:extLst>
          </p:cNvPr>
          <p:cNvPicPr>
            <a:picLocks noChangeAspect="1"/>
          </p:cNvPicPr>
          <p:nvPr/>
        </p:nvPicPr>
        <p:blipFill>
          <a:blip r:embed="rId4"/>
          <a:stretch>
            <a:fillRect/>
          </a:stretch>
        </p:blipFill>
        <p:spPr>
          <a:xfrm>
            <a:off x="0" y="25309"/>
            <a:ext cx="12192000" cy="1607863"/>
          </a:xfrm>
          <a:prstGeom prst="rect">
            <a:avLst/>
          </a:prstGeom>
        </p:spPr>
      </p:pic>
    </p:spTree>
    <p:extLst>
      <p:ext uri="{BB962C8B-B14F-4D97-AF65-F5344CB8AC3E}">
        <p14:creationId xmlns:p14="http://schemas.microsoft.com/office/powerpoint/2010/main" val="30189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CB3A5-40E3-47C8-A904-5830C7FB181D}"/>
              </a:ext>
            </a:extLst>
          </p:cNvPr>
          <p:cNvSpPr>
            <a:spLocks noGrp="1"/>
          </p:cNvSpPr>
          <p:nvPr>
            <p:ph type="ctrTitle"/>
          </p:nvPr>
        </p:nvSpPr>
        <p:spPr>
          <a:xfrm>
            <a:off x="1337733" y="2245280"/>
            <a:ext cx="9516533" cy="3478484"/>
          </a:xfrm>
        </p:spPr>
        <p:txBody>
          <a:bodyPr>
            <a:normAutofit fontScale="90000"/>
          </a:bodyPr>
          <a:lstStyle/>
          <a:p>
            <a:r>
              <a:rPr lang="da-DK" sz="4400" dirty="0"/>
              <a:t>Dagskostforslag til </a:t>
            </a:r>
            <a:r>
              <a:rPr lang="da-DK" sz="4400" b="1" dirty="0"/>
              <a:t>kvinder</a:t>
            </a:r>
            <a:r>
              <a:rPr lang="da-DK" sz="4400" dirty="0"/>
              <a:t>, </a:t>
            </a:r>
            <a:br>
              <a:rPr lang="da-DK" sz="4400" dirty="0"/>
            </a:br>
            <a:r>
              <a:rPr lang="da-DK" sz="4400" dirty="0"/>
              <a:t>ca. 8600 kJ = 2052 kcal </a:t>
            </a:r>
            <a:br>
              <a:rPr lang="da-DK" sz="4400" dirty="0"/>
            </a:br>
            <a:r>
              <a:rPr lang="da-DK" sz="4400" dirty="0"/>
              <a:t>fordelt på </a:t>
            </a:r>
            <a:br>
              <a:rPr lang="da-DK" sz="4400" dirty="0"/>
            </a:br>
            <a:r>
              <a:rPr lang="da-DK" sz="4400" dirty="0"/>
              <a:t>3 hovedmåltider og 2 mellemmåltider</a:t>
            </a:r>
            <a:br>
              <a:rPr lang="da-DK" sz="4400" dirty="0"/>
            </a:br>
            <a:r>
              <a:rPr lang="da-DK" sz="4400" dirty="0"/>
              <a:t>+ forslag til fysisk aktivitet</a:t>
            </a:r>
            <a:br>
              <a:rPr lang="da-DK" dirty="0"/>
            </a:br>
            <a:endParaRPr lang="da-DK" dirty="0"/>
          </a:p>
        </p:txBody>
      </p:sp>
      <p:sp>
        <p:nvSpPr>
          <p:cNvPr id="4" name="Tekstfelt 3">
            <a:extLst>
              <a:ext uri="{FF2B5EF4-FFF2-40B4-BE49-F238E27FC236}">
                <a16:creationId xmlns:a16="http://schemas.microsoft.com/office/drawing/2014/main" id="{3DE242B6-C91D-4E87-9A26-F83B57EBA194}"/>
              </a:ext>
            </a:extLst>
          </p:cNvPr>
          <p:cNvSpPr txBox="1"/>
          <p:nvPr/>
        </p:nvSpPr>
        <p:spPr>
          <a:xfrm>
            <a:off x="0" y="6334780"/>
            <a:ext cx="7692188" cy="523220"/>
          </a:xfrm>
          <a:prstGeom prst="rect">
            <a:avLst/>
          </a:prstGeom>
          <a:noFill/>
        </p:spPr>
        <p:txBody>
          <a:bodyPr wrap="square" rtlCol="0">
            <a:spAutoFit/>
          </a:bodyPr>
          <a:lstStyle/>
          <a:p>
            <a:r>
              <a:rPr lang="da-DK" sz="1400" i="1" dirty="0"/>
              <a:t>Energimængden passer  til en kvinde med moderat aktivitetsniveau og med en referencevægt på 65 kg.</a:t>
            </a:r>
          </a:p>
          <a:p>
            <a:r>
              <a:rPr lang="da-DK" sz="1400" i="1" dirty="0"/>
              <a:t>De valgte aktiviteter er alle med moderat intensitet med mindre andet er angivet.</a:t>
            </a:r>
          </a:p>
        </p:txBody>
      </p:sp>
      <p:pic>
        <p:nvPicPr>
          <p:cNvPr id="6" name="Billede 5">
            <a:extLst>
              <a:ext uri="{FF2B5EF4-FFF2-40B4-BE49-F238E27FC236}">
                <a16:creationId xmlns:a16="http://schemas.microsoft.com/office/drawing/2014/main" id="{870D841E-2783-4437-A7AE-998560672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05E74838-395D-5F4A-8F8E-77A2EEA1F1C6}"/>
              </a:ext>
            </a:extLst>
          </p:cNvPr>
          <p:cNvPicPr>
            <a:picLocks noChangeAspect="1"/>
          </p:cNvPicPr>
          <p:nvPr/>
        </p:nvPicPr>
        <p:blipFill>
          <a:blip r:embed="rId4"/>
          <a:stretch>
            <a:fillRect/>
          </a:stretch>
        </p:blipFill>
        <p:spPr>
          <a:xfrm>
            <a:off x="0" y="25309"/>
            <a:ext cx="12192000" cy="1607863"/>
          </a:xfrm>
          <a:prstGeom prst="rect">
            <a:avLst/>
          </a:prstGeom>
        </p:spPr>
      </p:pic>
    </p:spTree>
    <p:extLst>
      <p:ext uri="{BB962C8B-B14F-4D97-AF65-F5344CB8AC3E}">
        <p14:creationId xmlns:p14="http://schemas.microsoft.com/office/powerpoint/2010/main" val="234483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0CB3A5-40E3-47C8-A904-5830C7FB181D}"/>
              </a:ext>
            </a:extLst>
          </p:cNvPr>
          <p:cNvSpPr>
            <a:spLocks noGrp="1"/>
          </p:cNvSpPr>
          <p:nvPr>
            <p:ph type="ctrTitle"/>
          </p:nvPr>
        </p:nvSpPr>
        <p:spPr>
          <a:xfrm>
            <a:off x="3328011" y="1633172"/>
            <a:ext cx="2743200" cy="565951"/>
          </a:xfrm>
        </p:spPr>
        <p:txBody>
          <a:bodyPr>
            <a:noAutofit/>
          </a:bodyPr>
          <a:lstStyle/>
          <a:p>
            <a:pPr algn="l"/>
            <a:r>
              <a:rPr lang="da-DK" sz="3200" dirty="0"/>
              <a:t>Morgenmad</a:t>
            </a:r>
          </a:p>
        </p:txBody>
      </p:sp>
      <p:sp>
        <p:nvSpPr>
          <p:cNvPr id="3" name="Undertitel 2">
            <a:extLst>
              <a:ext uri="{FF2B5EF4-FFF2-40B4-BE49-F238E27FC236}">
                <a16:creationId xmlns:a16="http://schemas.microsoft.com/office/drawing/2014/main" id="{9A714D26-D58E-4E2E-8FCD-76F845F2DBA6}"/>
              </a:ext>
            </a:extLst>
          </p:cNvPr>
          <p:cNvSpPr>
            <a:spLocks noGrp="1"/>
          </p:cNvSpPr>
          <p:nvPr>
            <p:ph type="subTitle" idx="1"/>
          </p:nvPr>
        </p:nvSpPr>
        <p:spPr>
          <a:xfrm>
            <a:off x="850384" y="6187598"/>
            <a:ext cx="7085183" cy="565951"/>
          </a:xfr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Autofit/>
          </a:bodyPr>
          <a:lstStyle/>
          <a:p>
            <a:pPr algn="l"/>
            <a:r>
              <a:rPr lang="da-DK" sz="1400" dirty="0">
                <a:solidFill>
                  <a:sysClr val="windowText" lastClr="000000"/>
                </a:solidFill>
              </a:rPr>
              <a:t>Der er 3373 kJ i en croissant på 135 g og en stor karamellatte. Det er tæt på dobbelt så meget energi som morgenmåltidet med A-38, bær, mysli, smoothie + lille latte med minimælk.</a:t>
            </a:r>
          </a:p>
        </p:txBody>
      </p:sp>
      <p:pic>
        <p:nvPicPr>
          <p:cNvPr id="6" name="Billede 5">
            <a:extLst>
              <a:ext uri="{FF2B5EF4-FFF2-40B4-BE49-F238E27FC236}">
                <a16:creationId xmlns:a16="http://schemas.microsoft.com/office/drawing/2014/main" id="{194295F0-BA78-4EFF-A4EF-3E84C9422F81}"/>
              </a:ext>
            </a:extLst>
          </p:cNvPr>
          <p:cNvPicPr>
            <a:picLocks noChangeAspect="1"/>
          </p:cNvPicPr>
          <p:nvPr/>
        </p:nvPicPr>
        <p:blipFill rotWithShape="1">
          <a:blip r:embed="rId2">
            <a:extLst>
              <a:ext uri="{28A0092B-C50C-407E-A947-70E740481C1C}">
                <a14:useLocalDpi xmlns:a14="http://schemas.microsoft.com/office/drawing/2010/main" val="0"/>
              </a:ext>
            </a:extLst>
          </a:blip>
          <a:srcRect b="13136"/>
          <a:stretch/>
        </p:blipFill>
        <p:spPr>
          <a:xfrm>
            <a:off x="1233672" y="2184503"/>
            <a:ext cx="6153063" cy="3101871"/>
          </a:xfrm>
          <a:prstGeom prst="rect">
            <a:avLst/>
          </a:prstGeom>
        </p:spPr>
      </p:pic>
      <p:pic>
        <p:nvPicPr>
          <p:cNvPr id="8" name="Billede 7">
            <a:extLst>
              <a:ext uri="{FF2B5EF4-FFF2-40B4-BE49-F238E27FC236}">
                <a16:creationId xmlns:a16="http://schemas.microsoft.com/office/drawing/2014/main" id="{7EDC273F-9CFD-456C-8770-3B98DB644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6996" y="2727899"/>
            <a:ext cx="3002606" cy="2790032"/>
          </a:xfrm>
          <a:prstGeom prst="rect">
            <a:avLst/>
          </a:prstGeom>
        </p:spPr>
      </p:pic>
      <p:sp>
        <p:nvSpPr>
          <p:cNvPr id="4" name="Tekstfelt 3">
            <a:extLst>
              <a:ext uri="{FF2B5EF4-FFF2-40B4-BE49-F238E27FC236}">
                <a16:creationId xmlns:a16="http://schemas.microsoft.com/office/drawing/2014/main" id="{220BD11D-0C52-4234-96C0-FAD5E778C295}"/>
              </a:ext>
            </a:extLst>
          </p:cNvPr>
          <p:cNvSpPr txBox="1"/>
          <p:nvPr/>
        </p:nvSpPr>
        <p:spPr>
          <a:xfrm>
            <a:off x="510634" y="4475526"/>
            <a:ext cx="1637653" cy="646331"/>
          </a:xfrm>
          <a:prstGeom prst="rect">
            <a:avLst/>
          </a:prstGeom>
          <a:noFill/>
        </p:spPr>
        <p:txBody>
          <a:bodyPr wrap="square" rtlCol="0">
            <a:spAutoFit/>
          </a:bodyPr>
          <a:lstStyle/>
          <a:p>
            <a:r>
              <a:rPr lang="da-DK" sz="1200" dirty="0"/>
              <a:t>200 g skyr bidrager med 9 g protein og 240 mg calcium</a:t>
            </a:r>
          </a:p>
        </p:txBody>
      </p:sp>
      <p:sp>
        <p:nvSpPr>
          <p:cNvPr id="9" name="Tekstfelt 8">
            <a:extLst>
              <a:ext uri="{FF2B5EF4-FFF2-40B4-BE49-F238E27FC236}">
                <a16:creationId xmlns:a16="http://schemas.microsoft.com/office/drawing/2014/main" id="{6232F4BA-4CCD-4205-BF5E-67223FFAFB43}"/>
              </a:ext>
            </a:extLst>
          </p:cNvPr>
          <p:cNvSpPr txBox="1"/>
          <p:nvPr/>
        </p:nvSpPr>
        <p:spPr>
          <a:xfrm>
            <a:off x="713503" y="3617558"/>
            <a:ext cx="1313793" cy="646331"/>
          </a:xfrm>
          <a:prstGeom prst="rect">
            <a:avLst/>
          </a:prstGeom>
          <a:noFill/>
        </p:spPr>
        <p:txBody>
          <a:bodyPr wrap="square" rtlCol="0">
            <a:spAutoFit/>
          </a:bodyPr>
          <a:lstStyle/>
          <a:p>
            <a:r>
              <a:rPr lang="da-DK" sz="1200" dirty="0"/>
              <a:t>30 g mysli bidrager med 2,6 g kostfibre</a:t>
            </a:r>
          </a:p>
        </p:txBody>
      </p:sp>
      <p:sp>
        <p:nvSpPr>
          <p:cNvPr id="10" name="Tekstfelt 9">
            <a:extLst>
              <a:ext uri="{FF2B5EF4-FFF2-40B4-BE49-F238E27FC236}">
                <a16:creationId xmlns:a16="http://schemas.microsoft.com/office/drawing/2014/main" id="{8DCB3BC6-420A-4736-8553-9F53A737EA64}"/>
              </a:ext>
            </a:extLst>
          </p:cNvPr>
          <p:cNvSpPr txBox="1"/>
          <p:nvPr/>
        </p:nvSpPr>
        <p:spPr>
          <a:xfrm>
            <a:off x="3866914" y="4216738"/>
            <a:ext cx="1625555" cy="646331"/>
          </a:xfrm>
          <a:prstGeom prst="rect">
            <a:avLst/>
          </a:prstGeom>
          <a:noFill/>
        </p:spPr>
        <p:txBody>
          <a:bodyPr wrap="square" rtlCol="0">
            <a:spAutoFit/>
          </a:bodyPr>
          <a:lstStyle/>
          <a:p>
            <a:r>
              <a:rPr lang="da-DK" sz="1200" dirty="0"/>
              <a:t>30 g blåbær bidrager med 13 mg C-vitamin og 0,24 mg jern </a:t>
            </a:r>
          </a:p>
        </p:txBody>
      </p:sp>
      <p:sp>
        <p:nvSpPr>
          <p:cNvPr id="11" name="Tekstfelt 10">
            <a:extLst>
              <a:ext uri="{FF2B5EF4-FFF2-40B4-BE49-F238E27FC236}">
                <a16:creationId xmlns:a16="http://schemas.microsoft.com/office/drawing/2014/main" id="{F45EAF32-9A5D-43EE-8F75-4E2F30FDDBA3}"/>
              </a:ext>
            </a:extLst>
          </p:cNvPr>
          <p:cNvSpPr txBox="1"/>
          <p:nvPr/>
        </p:nvSpPr>
        <p:spPr>
          <a:xfrm>
            <a:off x="3894667" y="3408825"/>
            <a:ext cx="1313793" cy="646331"/>
          </a:xfrm>
          <a:prstGeom prst="rect">
            <a:avLst/>
          </a:prstGeom>
          <a:noFill/>
        </p:spPr>
        <p:txBody>
          <a:bodyPr wrap="square" rtlCol="0">
            <a:spAutoFit/>
          </a:bodyPr>
          <a:lstStyle/>
          <a:p>
            <a:r>
              <a:rPr lang="da-DK" sz="1200" dirty="0"/>
              <a:t>30 g hindbær bidrager med 0,16 mg jern</a:t>
            </a:r>
          </a:p>
        </p:txBody>
      </p:sp>
      <p:sp>
        <p:nvSpPr>
          <p:cNvPr id="12" name="Tekstfelt 11">
            <a:extLst>
              <a:ext uri="{FF2B5EF4-FFF2-40B4-BE49-F238E27FC236}">
                <a16:creationId xmlns:a16="http://schemas.microsoft.com/office/drawing/2014/main" id="{85AB6D8B-C94C-4678-B529-1BDC26DD9ED7}"/>
              </a:ext>
            </a:extLst>
          </p:cNvPr>
          <p:cNvSpPr txBox="1"/>
          <p:nvPr/>
        </p:nvSpPr>
        <p:spPr>
          <a:xfrm>
            <a:off x="3158448" y="2387495"/>
            <a:ext cx="1541163" cy="646331"/>
          </a:xfrm>
          <a:prstGeom prst="rect">
            <a:avLst/>
          </a:prstGeom>
          <a:noFill/>
        </p:spPr>
        <p:txBody>
          <a:bodyPr wrap="square" rtlCol="0">
            <a:spAutoFit/>
          </a:bodyPr>
          <a:lstStyle/>
          <a:p>
            <a:r>
              <a:rPr lang="da-DK" sz="1200" dirty="0"/>
              <a:t>150 g smoothie med banan bidrager med 255 mg kalium</a:t>
            </a:r>
          </a:p>
        </p:txBody>
      </p:sp>
      <p:sp>
        <p:nvSpPr>
          <p:cNvPr id="13" name="Tekstfelt 12">
            <a:extLst>
              <a:ext uri="{FF2B5EF4-FFF2-40B4-BE49-F238E27FC236}">
                <a16:creationId xmlns:a16="http://schemas.microsoft.com/office/drawing/2014/main" id="{D9AC0146-E054-4BFE-9DD6-81BD19B0377F}"/>
              </a:ext>
            </a:extLst>
          </p:cNvPr>
          <p:cNvSpPr txBox="1"/>
          <p:nvPr/>
        </p:nvSpPr>
        <p:spPr>
          <a:xfrm>
            <a:off x="8699318" y="2379486"/>
            <a:ext cx="3002605" cy="492443"/>
          </a:xfrm>
          <a:prstGeom prst="rect">
            <a:avLst/>
          </a:prstGeom>
          <a:noFill/>
        </p:spPr>
        <p:txBody>
          <a:bodyPr wrap="square" rtlCol="0">
            <a:spAutoFit/>
          </a:bodyPr>
          <a:lstStyle/>
          <a:p>
            <a:r>
              <a:rPr lang="da-DK" sz="1300" dirty="0">
                <a:solidFill>
                  <a:schemeClr val="accent1"/>
                </a:solidFill>
              </a:rPr>
              <a:t>TIP: For at forbrænde 3373 kJ skal du fx cykle med jævnt tempo i ca. 2 timer.</a:t>
            </a:r>
          </a:p>
        </p:txBody>
      </p:sp>
      <p:sp>
        <p:nvSpPr>
          <p:cNvPr id="35" name="Tekstfelt 34">
            <a:extLst>
              <a:ext uri="{FF2B5EF4-FFF2-40B4-BE49-F238E27FC236}">
                <a16:creationId xmlns:a16="http://schemas.microsoft.com/office/drawing/2014/main" id="{2ED0560A-2187-4A3A-A1A9-4496E5189A3E}"/>
              </a:ext>
            </a:extLst>
          </p:cNvPr>
          <p:cNvSpPr txBox="1"/>
          <p:nvPr/>
        </p:nvSpPr>
        <p:spPr>
          <a:xfrm>
            <a:off x="76362" y="2387495"/>
            <a:ext cx="1313793" cy="830997"/>
          </a:xfrm>
          <a:prstGeom prst="rect">
            <a:avLst/>
          </a:prstGeom>
          <a:noFill/>
        </p:spPr>
        <p:txBody>
          <a:bodyPr wrap="square" rtlCol="0">
            <a:spAutoFit/>
          </a:bodyPr>
          <a:lstStyle/>
          <a:p>
            <a:r>
              <a:rPr lang="da-DK" sz="1200" dirty="0"/>
              <a:t>1,5 dl kaffe med minimælk bidrager med </a:t>
            </a:r>
          </a:p>
          <a:p>
            <a:r>
              <a:rPr lang="da-DK" sz="1200" dirty="0"/>
              <a:t>9 mg magnesium </a:t>
            </a:r>
          </a:p>
        </p:txBody>
      </p:sp>
      <p:pic>
        <p:nvPicPr>
          <p:cNvPr id="38" name="Billede 37">
            <a:extLst>
              <a:ext uri="{FF2B5EF4-FFF2-40B4-BE49-F238E27FC236}">
                <a16:creationId xmlns:a16="http://schemas.microsoft.com/office/drawing/2014/main" id="{4F8B5685-9CFB-4757-B21A-30D2E605E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cxnSp>
        <p:nvCxnSpPr>
          <p:cNvPr id="21" name="Lige forbindelse 20">
            <a:extLst>
              <a:ext uri="{FF2B5EF4-FFF2-40B4-BE49-F238E27FC236}">
                <a16:creationId xmlns:a16="http://schemas.microsoft.com/office/drawing/2014/main" id="{A79265AF-FFDC-457A-B5A1-EC98FEF89540}"/>
              </a:ext>
            </a:extLst>
          </p:cNvPr>
          <p:cNvCxnSpPr>
            <a:cxnSpLocks/>
          </p:cNvCxnSpPr>
          <p:nvPr/>
        </p:nvCxnSpPr>
        <p:spPr>
          <a:xfrm>
            <a:off x="2780696" y="2710661"/>
            <a:ext cx="39768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6EB75A54-8F07-4565-A831-89070DC764FF}"/>
              </a:ext>
            </a:extLst>
          </p:cNvPr>
          <p:cNvCxnSpPr>
            <a:cxnSpLocks/>
          </p:cNvCxnSpPr>
          <p:nvPr/>
        </p:nvCxnSpPr>
        <p:spPr>
          <a:xfrm>
            <a:off x="1050489" y="2872188"/>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407C10CB-E88F-4B99-A5D0-C917E11FE98E}"/>
              </a:ext>
            </a:extLst>
          </p:cNvPr>
          <p:cNvCxnSpPr>
            <a:cxnSpLocks/>
          </p:cNvCxnSpPr>
          <p:nvPr/>
        </p:nvCxnSpPr>
        <p:spPr>
          <a:xfrm>
            <a:off x="1937463" y="3940723"/>
            <a:ext cx="61219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47625C7B-C68F-4FE0-831B-673623846C6F}"/>
              </a:ext>
            </a:extLst>
          </p:cNvPr>
          <p:cNvCxnSpPr>
            <a:cxnSpLocks/>
          </p:cNvCxnSpPr>
          <p:nvPr/>
        </p:nvCxnSpPr>
        <p:spPr>
          <a:xfrm>
            <a:off x="1937463" y="4619329"/>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373E9247-B8B5-400B-8D65-F45D95ED5BFC}"/>
              </a:ext>
            </a:extLst>
          </p:cNvPr>
          <p:cNvCxnSpPr>
            <a:cxnSpLocks/>
          </p:cNvCxnSpPr>
          <p:nvPr/>
        </p:nvCxnSpPr>
        <p:spPr>
          <a:xfrm>
            <a:off x="3111393" y="4539904"/>
            <a:ext cx="79537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778248E4-7E2A-4A68-A642-633727DFAB8D}"/>
              </a:ext>
            </a:extLst>
          </p:cNvPr>
          <p:cNvCxnSpPr>
            <a:cxnSpLocks/>
          </p:cNvCxnSpPr>
          <p:nvPr/>
        </p:nvCxnSpPr>
        <p:spPr>
          <a:xfrm>
            <a:off x="2995304" y="3752771"/>
            <a:ext cx="911465" cy="0"/>
          </a:xfrm>
          <a:prstGeom prst="line">
            <a:avLst/>
          </a:prstGeom>
        </p:spPr>
        <p:style>
          <a:lnRef idx="1">
            <a:schemeClr val="accent3"/>
          </a:lnRef>
          <a:fillRef idx="0">
            <a:schemeClr val="accent3"/>
          </a:fillRef>
          <a:effectRef idx="0">
            <a:schemeClr val="accent3"/>
          </a:effectRef>
          <a:fontRef idx="minor">
            <a:schemeClr val="tx1"/>
          </a:fontRef>
        </p:style>
      </p:cxnSp>
      <p:pic>
        <p:nvPicPr>
          <p:cNvPr id="7" name="Billede 6">
            <a:extLst>
              <a:ext uri="{FF2B5EF4-FFF2-40B4-BE49-F238E27FC236}">
                <a16:creationId xmlns:a16="http://schemas.microsoft.com/office/drawing/2014/main" id="{F287D025-8078-A24B-82B3-D18D3FE837CA}"/>
              </a:ext>
            </a:extLst>
          </p:cNvPr>
          <p:cNvPicPr>
            <a:picLocks noChangeAspect="1"/>
          </p:cNvPicPr>
          <p:nvPr/>
        </p:nvPicPr>
        <p:blipFill>
          <a:blip r:embed="rId5"/>
          <a:stretch>
            <a:fillRect/>
          </a:stretch>
        </p:blipFill>
        <p:spPr>
          <a:xfrm>
            <a:off x="0" y="25309"/>
            <a:ext cx="12192000" cy="1607863"/>
          </a:xfrm>
          <a:prstGeom prst="rect">
            <a:avLst/>
          </a:prstGeom>
        </p:spPr>
      </p:pic>
      <p:sp>
        <p:nvSpPr>
          <p:cNvPr id="5" name="Tekstfelt 4">
            <a:extLst>
              <a:ext uri="{FF2B5EF4-FFF2-40B4-BE49-F238E27FC236}">
                <a16:creationId xmlns:a16="http://schemas.microsoft.com/office/drawing/2014/main" id="{2D092EC6-CEDF-1D41-8667-DFEEAABED7DA}"/>
              </a:ext>
            </a:extLst>
          </p:cNvPr>
          <p:cNvSpPr txBox="1"/>
          <p:nvPr/>
        </p:nvSpPr>
        <p:spPr>
          <a:xfrm>
            <a:off x="2190941" y="5314951"/>
            <a:ext cx="1877721" cy="338554"/>
          </a:xfrm>
          <a:prstGeom prst="rect">
            <a:avLst/>
          </a:prstGeom>
          <a:noFill/>
        </p:spPr>
        <p:txBody>
          <a:bodyPr wrap="square" rtlCol="0">
            <a:spAutoFit/>
          </a:bodyPr>
          <a:lstStyle/>
          <a:p>
            <a:r>
              <a:rPr lang="da-DK" sz="1600" dirty="0"/>
              <a:t>1948 kJ = 464 kcal</a:t>
            </a:r>
          </a:p>
        </p:txBody>
      </p:sp>
      <p:sp>
        <p:nvSpPr>
          <p:cNvPr id="14" name="Tekstfelt 13">
            <a:extLst>
              <a:ext uri="{FF2B5EF4-FFF2-40B4-BE49-F238E27FC236}">
                <a16:creationId xmlns:a16="http://schemas.microsoft.com/office/drawing/2014/main" id="{4894D077-2819-A149-9333-FEFD8377F47B}"/>
              </a:ext>
            </a:extLst>
          </p:cNvPr>
          <p:cNvSpPr txBox="1"/>
          <p:nvPr/>
        </p:nvSpPr>
        <p:spPr>
          <a:xfrm>
            <a:off x="5357819" y="5329246"/>
            <a:ext cx="1985962" cy="338554"/>
          </a:xfrm>
          <a:prstGeom prst="rect">
            <a:avLst/>
          </a:prstGeom>
          <a:noFill/>
        </p:spPr>
        <p:txBody>
          <a:bodyPr wrap="square" rtlCol="0">
            <a:spAutoFit/>
          </a:bodyPr>
          <a:lstStyle/>
          <a:p>
            <a:r>
              <a:rPr lang="da-DK" sz="1600" dirty="0"/>
              <a:t>3373 kJ = 803 kcal</a:t>
            </a:r>
          </a:p>
        </p:txBody>
      </p:sp>
    </p:spTree>
    <p:extLst>
      <p:ext uri="{BB962C8B-B14F-4D97-AF65-F5344CB8AC3E}">
        <p14:creationId xmlns:p14="http://schemas.microsoft.com/office/powerpoint/2010/main" val="206306709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DE5181-FFAE-480A-A4A2-BE84E2142D7F}">
  <ds:schemaRefs>
    <ds:schemaRef ds:uri="http://schemas.microsoft.com/sharepoint/v3/contenttype/forms"/>
  </ds:schemaRefs>
</ds:datastoreItem>
</file>

<file path=customXml/itemProps2.xml><?xml version="1.0" encoding="utf-8"?>
<ds:datastoreItem xmlns:ds="http://schemas.openxmlformats.org/officeDocument/2006/customXml" ds:itemID="{A09A6401-9A5C-4A01-A32F-C493C751978D}">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62EDE64-404E-48E2-9D39-DADA6719E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2052</Words>
  <Application>Microsoft Office PowerPoint</Application>
  <PresentationFormat>Widescreen</PresentationFormat>
  <Paragraphs>166</Paragraphs>
  <Slides>20</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Arial</vt:lpstr>
      <vt:lpstr>Calibri</vt:lpstr>
      <vt:lpstr>Calibri Light</vt:lpstr>
      <vt:lpstr>LF Press Sans</vt:lpstr>
      <vt:lpstr>Office-tema</vt:lpstr>
      <vt:lpstr>Sunde måltider og råderumsfødevarer Kvinder, 65 kg</vt:lpstr>
      <vt:lpstr>PowerPoint-præsentation</vt:lpstr>
      <vt:lpstr>PowerPoint-præsentation</vt:lpstr>
      <vt:lpstr>PowerPoint-præsentation</vt:lpstr>
      <vt:lpstr>PowerPoint-præsentation</vt:lpstr>
      <vt:lpstr>PowerPoint-præsentation</vt:lpstr>
      <vt:lpstr>PowerPoint-præsentation</vt:lpstr>
      <vt:lpstr>Dagskostforslag til kvinder,  ca. 8600 kJ = 2052 kcal  fordelt på  3 hovedmåltider og 2 mellemmåltider + forslag til fysisk aktivitet </vt:lpstr>
      <vt:lpstr>Morgenmad</vt:lpstr>
      <vt:lpstr>Mellemmåltid</vt:lpstr>
      <vt:lpstr>Frokost</vt:lpstr>
      <vt:lpstr>Mellemmåltid</vt:lpstr>
      <vt:lpstr>Aftensmad</vt:lpstr>
      <vt:lpstr>PowerPoint-præsentation</vt:lpstr>
      <vt:lpstr>PowerPoint-præsentation</vt:lpstr>
      <vt:lpstr>Måltidsberegner – Lav personlige kostplaner</vt:lpstr>
      <vt:lpstr>PowerPoint-præsentation</vt:lpstr>
      <vt:lpstr>PowerPoint-præsentation</vt:lpstr>
      <vt:lpstr> Vidste du at… Råderumsfødevarer,  kvinder, 65 kg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Dagskostforslag til kvinder, ca. 8700 kJ = 2070 kcal  fordelt på  3 hovedmåltider og 2 mellemmåltider + forslag til fysisk aktivitet </dc:title>
  <dc:creator>Signe J. A. Worck</dc:creator>
  <cp:lastModifiedBy>Puk Maia Holm-Søndergaard</cp:lastModifiedBy>
  <cp:revision>97</cp:revision>
  <dcterms:created xsi:type="dcterms:W3CDTF">2018-11-29T10:17:11Z</dcterms:created>
  <dcterms:modified xsi:type="dcterms:W3CDTF">2025-01-20T13:05:26Z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