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82" r:id="rId6"/>
    <p:sldId id="284" r:id="rId7"/>
    <p:sldId id="283" r:id="rId8"/>
    <p:sldId id="286" r:id="rId9"/>
    <p:sldId id="265" r:id="rId10"/>
    <p:sldId id="269" r:id="rId11"/>
    <p:sldId id="285" r:id="rId12"/>
    <p:sldId id="266" r:id="rId13"/>
    <p:sldId id="268" r:id="rId14"/>
    <p:sldId id="287" r:id="rId15"/>
    <p:sldId id="294" r:id="rId16"/>
    <p:sldId id="293" r:id="rId17"/>
    <p:sldId id="292" r:id="rId18"/>
    <p:sldId id="291" r:id="rId19"/>
    <p:sldId id="290" r:id="rId20"/>
    <p:sldId id="297" r:id="rId21"/>
    <p:sldId id="296" r:id="rId22"/>
    <p:sldId id="280" r:id="rId23"/>
    <p:sldId id="279" r:id="rId2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tte Buch Krarup" initials="mebk" lastIdx="21" clrIdx="0"/>
  <p:cmAuthor id="2" name="Puk Maia Ingemann Holm" initials="PMIH" lastIdx="11" clrIdx="1">
    <p:extLst>
      <p:ext uri="{19B8F6BF-5375-455C-9EA6-DF929625EA0E}">
        <p15:presenceInfo xmlns:p15="http://schemas.microsoft.com/office/powerpoint/2012/main" userId="S::PMIH@lf.dk::4b297fe5-3ac4-4722-8e3d-f46f1df0a98e" providerId="AD"/>
      </p:ext>
    </p:extLst>
  </p:cmAuthor>
  <p:cmAuthor id="3" name="Katrine Langvad" initials="KL" lastIdx="12" clrIdx="2">
    <p:extLst>
      <p:ext uri="{19B8F6BF-5375-455C-9EA6-DF929625EA0E}">
        <p15:presenceInfo xmlns:p15="http://schemas.microsoft.com/office/powerpoint/2012/main" userId="S::klv@lf.dk::8df376a0-0f7f-4f2e-a365-0e363abec3fc" providerId="AD"/>
      </p:ext>
    </p:extLst>
  </p:cmAuthor>
  <p:cmAuthor id="4" name="Ulla Bahne" initials="UB" lastIdx="15"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01CBDC-3F79-4C81-9A29-52B75C94D583}" v="6" dt="2025-01-17T14:33:28.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94375"/>
  </p:normalViewPr>
  <p:slideViewPr>
    <p:cSldViewPr snapToGrid="0">
      <p:cViewPr varScale="1">
        <p:scale>
          <a:sx n="96" d="100"/>
          <a:sy n="96" d="100"/>
        </p:scale>
        <p:origin x="102" y="17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uk Maia Holm-Søndergaard" userId="4b297fe5-3ac4-4722-8e3d-f46f1df0a98e" providerId="ADAL" clId="{F001CBDC-3F79-4C81-9A29-52B75C94D583}"/>
    <pc:docChg chg="undo custSel modSld">
      <pc:chgData name="Puk Maia Holm-Søndergaard" userId="4b297fe5-3ac4-4722-8e3d-f46f1df0a98e" providerId="ADAL" clId="{F001CBDC-3F79-4C81-9A29-52B75C94D583}" dt="2025-01-17T14:34:15.567" v="86" actId="1076"/>
      <pc:docMkLst>
        <pc:docMk/>
      </pc:docMkLst>
      <pc:sldChg chg="modSp mod">
        <pc:chgData name="Puk Maia Holm-Søndergaard" userId="4b297fe5-3ac4-4722-8e3d-f46f1df0a98e" providerId="ADAL" clId="{F001CBDC-3F79-4C81-9A29-52B75C94D583}" dt="2025-01-17T12:53:27.620" v="59" actId="20577"/>
        <pc:sldMkLst>
          <pc:docMk/>
          <pc:sldMk cId="2278468539" sldId="266"/>
        </pc:sldMkLst>
        <pc:spChg chg="mod">
          <ac:chgData name="Puk Maia Holm-Søndergaard" userId="4b297fe5-3ac4-4722-8e3d-f46f1df0a98e" providerId="ADAL" clId="{F001CBDC-3F79-4C81-9A29-52B75C94D583}" dt="2025-01-17T12:53:27.620" v="59" actId="20577"/>
          <ac:spMkLst>
            <pc:docMk/>
            <pc:sldMk cId="2278468539" sldId="266"/>
            <ac:spMk id="3" creationId="{08F2118F-2F14-FE46-B4EF-35CE8D7F07C0}"/>
          </ac:spMkLst>
        </pc:spChg>
        <pc:spChg chg="mod">
          <ac:chgData name="Puk Maia Holm-Søndergaard" userId="4b297fe5-3ac4-4722-8e3d-f46f1df0a98e" providerId="ADAL" clId="{F001CBDC-3F79-4C81-9A29-52B75C94D583}" dt="2025-01-17T12:53:21.925" v="56" actId="20577"/>
          <ac:spMkLst>
            <pc:docMk/>
            <pc:sldMk cId="2278468539" sldId="266"/>
            <ac:spMk id="6" creationId="{E906E65A-1A01-3D47-8282-A531E61EC87E}"/>
          </ac:spMkLst>
        </pc:spChg>
      </pc:sldChg>
      <pc:sldChg chg="modSp mod">
        <pc:chgData name="Puk Maia Holm-Søndergaard" userId="4b297fe5-3ac4-4722-8e3d-f46f1df0a98e" providerId="ADAL" clId="{F001CBDC-3F79-4C81-9A29-52B75C94D583}" dt="2025-01-17T12:51:56.659" v="7" actId="20577"/>
        <pc:sldMkLst>
          <pc:docMk/>
          <pc:sldMk cId="4051643546" sldId="269"/>
        </pc:sldMkLst>
        <pc:spChg chg="mod">
          <ac:chgData name="Puk Maia Holm-Søndergaard" userId="4b297fe5-3ac4-4722-8e3d-f46f1df0a98e" providerId="ADAL" clId="{F001CBDC-3F79-4C81-9A29-52B75C94D583}" dt="2025-01-17T12:51:56.659" v="7" actId="20577"/>
          <ac:spMkLst>
            <pc:docMk/>
            <pc:sldMk cId="4051643546" sldId="269"/>
            <ac:spMk id="3" creationId="{3E0CA40E-218E-4CDB-8C0E-72997DACDE6C}"/>
          </ac:spMkLst>
        </pc:spChg>
      </pc:sldChg>
      <pc:sldChg chg="modSp mod">
        <pc:chgData name="Puk Maia Holm-Søndergaard" userId="4b297fe5-3ac4-4722-8e3d-f46f1df0a98e" providerId="ADAL" clId="{F001CBDC-3F79-4C81-9A29-52B75C94D583}" dt="2025-01-17T14:34:15.567" v="86" actId="1076"/>
        <pc:sldMkLst>
          <pc:docMk/>
          <pc:sldMk cId="4160302696" sldId="280"/>
        </pc:sldMkLst>
        <pc:spChg chg="mod">
          <ac:chgData name="Puk Maia Holm-Søndergaard" userId="4b297fe5-3ac4-4722-8e3d-f46f1df0a98e" providerId="ADAL" clId="{F001CBDC-3F79-4C81-9A29-52B75C94D583}" dt="2025-01-17T14:34:01.799" v="85" actId="1076"/>
          <ac:spMkLst>
            <pc:docMk/>
            <pc:sldMk cId="4160302696" sldId="280"/>
            <ac:spMk id="2" creationId="{9B1C8B74-6F3D-471D-A732-C76E18BC4588}"/>
          </ac:spMkLst>
        </pc:spChg>
        <pc:picChg chg="mod">
          <ac:chgData name="Puk Maia Holm-Søndergaard" userId="4b297fe5-3ac4-4722-8e3d-f46f1df0a98e" providerId="ADAL" clId="{F001CBDC-3F79-4C81-9A29-52B75C94D583}" dt="2025-01-17T14:34:15.567" v="86" actId="1076"/>
          <ac:picMkLst>
            <pc:docMk/>
            <pc:sldMk cId="4160302696" sldId="280"/>
            <ac:picMk id="3" creationId="{B7928003-534A-2142-81DA-D2613E4F928A}"/>
          </ac:picMkLst>
        </pc:picChg>
      </pc:sldChg>
      <pc:sldChg chg="modSp mod">
        <pc:chgData name="Puk Maia Holm-Søndergaard" userId="4b297fe5-3ac4-4722-8e3d-f46f1df0a98e" providerId="ADAL" clId="{F001CBDC-3F79-4C81-9A29-52B75C94D583}" dt="2025-01-17T12:50:23.333" v="6" actId="20577"/>
        <pc:sldMkLst>
          <pc:docMk/>
          <pc:sldMk cId="3419621813" sldId="283"/>
        </pc:sldMkLst>
        <pc:spChg chg="mod">
          <ac:chgData name="Puk Maia Holm-Søndergaard" userId="4b297fe5-3ac4-4722-8e3d-f46f1df0a98e" providerId="ADAL" clId="{F001CBDC-3F79-4C81-9A29-52B75C94D583}" dt="2025-01-17T12:50:23.333" v="6" actId="20577"/>
          <ac:spMkLst>
            <pc:docMk/>
            <pc:sldMk cId="3419621813" sldId="283"/>
            <ac:spMk id="3" creationId="{DDE6337A-7E35-7147-B308-E7F13895DE3A}"/>
          </ac:spMkLst>
        </pc:spChg>
      </pc:sldChg>
      <pc:sldChg chg="modSp mod">
        <pc:chgData name="Puk Maia Holm-Søndergaard" userId="4b297fe5-3ac4-4722-8e3d-f46f1df0a98e" providerId="ADAL" clId="{F001CBDC-3F79-4C81-9A29-52B75C94D583}" dt="2025-01-17T12:49:34.028" v="4" actId="1035"/>
        <pc:sldMkLst>
          <pc:docMk/>
          <pc:sldMk cId="1305940354" sldId="284"/>
        </pc:sldMkLst>
        <pc:spChg chg="mod">
          <ac:chgData name="Puk Maia Holm-Søndergaard" userId="4b297fe5-3ac4-4722-8e3d-f46f1df0a98e" providerId="ADAL" clId="{F001CBDC-3F79-4C81-9A29-52B75C94D583}" dt="2025-01-17T12:49:28.686" v="1" actId="1076"/>
          <ac:spMkLst>
            <pc:docMk/>
            <pc:sldMk cId="1305940354" sldId="284"/>
            <ac:spMk id="3" creationId="{9E3BF0E3-7071-9A49-83C3-8F62A73ED9FE}"/>
          </ac:spMkLst>
        </pc:spChg>
        <pc:picChg chg="mod">
          <ac:chgData name="Puk Maia Holm-Søndergaard" userId="4b297fe5-3ac4-4722-8e3d-f46f1df0a98e" providerId="ADAL" clId="{F001CBDC-3F79-4C81-9A29-52B75C94D583}" dt="2025-01-17T12:49:34.028" v="4" actId="1035"/>
          <ac:picMkLst>
            <pc:docMk/>
            <pc:sldMk cId="1305940354" sldId="284"/>
            <ac:picMk id="4" creationId="{DC9E9748-EC45-7744-A69B-0BAC468D9665}"/>
          </ac:picMkLst>
        </pc:picChg>
      </pc:sldChg>
      <pc:sldChg chg="modSp mod">
        <pc:chgData name="Puk Maia Holm-Søndergaard" userId="4b297fe5-3ac4-4722-8e3d-f46f1df0a98e" providerId="ADAL" clId="{F001CBDC-3F79-4C81-9A29-52B75C94D583}" dt="2025-01-17T12:52:11.741" v="8" actId="5793"/>
        <pc:sldMkLst>
          <pc:docMk/>
          <pc:sldMk cId="2935094940" sldId="285"/>
        </pc:sldMkLst>
        <pc:spChg chg="mod">
          <ac:chgData name="Puk Maia Holm-Søndergaard" userId="4b297fe5-3ac4-4722-8e3d-f46f1df0a98e" providerId="ADAL" clId="{F001CBDC-3F79-4C81-9A29-52B75C94D583}" dt="2025-01-17T12:52:11.741" v="8" actId="5793"/>
          <ac:spMkLst>
            <pc:docMk/>
            <pc:sldMk cId="2935094940" sldId="285"/>
            <ac:spMk id="3" creationId="{4A615801-7F96-1844-9767-37EEFED44109}"/>
          </ac:spMkLst>
        </pc:spChg>
      </pc:sldChg>
      <pc:sldChg chg="addSp modSp mod">
        <pc:chgData name="Puk Maia Holm-Søndergaard" userId="4b297fe5-3ac4-4722-8e3d-f46f1df0a98e" providerId="ADAL" clId="{F001CBDC-3F79-4C81-9A29-52B75C94D583}" dt="2025-01-17T12:58:38.898" v="81" actId="1440"/>
        <pc:sldMkLst>
          <pc:docMk/>
          <pc:sldMk cId="3008607322" sldId="291"/>
        </pc:sldMkLst>
        <pc:picChg chg="add mod">
          <ac:chgData name="Puk Maia Holm-Søndergaard" userId="4b297fe5-3ac4-4722-8e3d-f46f1df0a98e" providerId="ADAL" clId="{F001CBDC-3F79-4C81-9A29-52B75C94D583}" dt="2025-01-17T12:55:56.721" v="70"/>
          <ac:picMkLst>
            <pc:docMk/>
            <pc:sldMk cId="3008607322" sldId="291"/>
            <ac:picMk id="9" creationId="{CAF73609-02D5-F6C8-20E6-C73A6334F95D}"/>
          </ac:picMkLst>
        </pc:picChg>
        <pc:picChg chg="add mod modCrop">
          <ac:chgData name="Puk Maia Holm-Søndergaard" userId="4b297fe5-3ac4-4722-8e3d-f46f1df0a98e" providerId="ADAL" clId="{F001CBDC-3F79-4C81-9A29-52B75C94D583}" dt="2025-01-17T12:58:38.898" v="81" actId="1440"/>
          <ac:picMkLst>
            <pc:docMk/>
            <pc:sldMk cId="3008607322" sldId="291"/>
            <ac:picMk id="11" creationId="{F7F5136F-466D-C039-4089-B57C7DCAD847}"/>
          </ac:picMkLst>
        </pc:picChg>
      </pc:sldChg>
      <pc:sldChg chg="addSp modSp">
        <pc:chgData name="Puk Maia Holm-Søndergaard" userId="4b297fe5-3ac4-4722-8e3d-f46f1df0a98e" providerId="ADAL" clId="{F001CBDC-3F79-4C81-9A29-52B75C94D583}" dt="2025-01-17T14:33:25.336" v="82"/>
        <pc:sldMkLst>
          <pc:docMk/>
          <pc:sldMk cId="871600692" sldId="296"/>
        </pc:sldMkLst>
        <pc:picChg chg="add mod">
          <ac:chgData name="Puk Maia Holm-Søndergaard" userId="4b297fe5-3ac4-4722-8e3d-f46f1df0a98e" providerId="ADAL" clId="{F001CBDC-3F79-4C81-9A29-52B75C94D583}" dt="2025-01-17T14:33:25.336" v="82"/>
          <ac:picMkLst>
            <pc:docMk/>
            <pc:sldMk cId="871600692" sldId="296"/>
            <ac:picMk id="5" creationId="{85869313-48F9-8950-DA4D-AB1B8011C39E}"/>
          </ac:picMkLst>
        </pc:picChg>
      </pc:sldChg>
      <pc:sldChg chg="addSp modSp">
        <pc:chgData name="Puk Maia Holm-Søndergaard" userId="4b297fe5-3ac4-4722-8e3d-f46f1df0a98e" providerId="ADAL" clId="{F001CBDC-3F79-4C81-9A29-52B75C94D583}" dt="2025-01-17T14:33:28.685" v="83"/>
        <pc:sldMkLst>
          <pc:docMk/>
          <pc:sldMk cId="1370110439" sldId="297"/>
        </pc:sldMkLst>
        <pc:picChg chg="add mod">
          <ac:chgData name="Puk Maia Holm-Søndergaard" userId="4b297fe5-3ac4-4722-8e3d-f46f1df0a98e" providerId="ADAL" clId="{F001CBDC-3F79-4C81-9A29-52B75C94D583}" dt="2025-01-17T14:33:28.685" v="83"/>
          <ac:picMkLst>
            <pc:docMk/>
            <pc:sldMk cId="1370110439" sldId="297"/>
            <ac:picMk id="2" creationId="{7ECFDABC-97ED-D643-B27C-40F75ADED991}"/>
          </ac:picMkLst>
        </pc:pic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4" dt="2024-12-05T06:20:06.843" idx="6">
    <p:pos x="7680" y="1476"/>
    <p:text>Bønner i baggrunden. Kan tage billedet af ost fra filen og skrive teksten efterfølgende</p:text>
    <p:extLst>
      <p:ext uri="{C676402C-5697-4E1C-873F-D02D1690AC5C}">
        <p15:threadingInfo xmlns:p15="http://schemas.microsoft.com/office/powerpoint/2012/main" timeZoneBias="-60"/>
      </p:ext>
    </p:extLst>
  </p:cm>
  <p:cm authorId="4" dt="2024-12-05T08:17:54.917" idx="10">
    <p:pos x="214" y="2749"/>
    <p:text>Kidneybønner 31 g protein Vitakost, Frida id 1810 28 g - kan ikke se hvilket id der anvendes i Vitakost</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2C916095-9984-4476-BA6A-52FED5EBCBA1}" type="datetimeFigureOut">
              <a:rPr lang="da-DK" smtClean="0"/>
              <a:t>17-01-2025</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64A4FBD-F6C5-4926-B6C9-3BD5A2EB978E}" type="slidenum">
              <a:rPr lang="da-DK" smtClean="0"/>
              <a:t>‹nr.›</a:t>
            </a:fld>
            <a:endParaRPr lang="da-DK"/>
          </a:p>
        </p:txBody>
      </p:sp>
    </p:spTree>
    <p:extLst>
      <p:ext uri="{BB962C8B-B14F-4D97-AF65-F5344CB8AC3E}">
        <p14:creationId xmlns:p14="http://schemas.microsoft.com/office/powerpoint/2010/main" val="1485511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rnaeringsfokus.dk/om-ernaeringsfoku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Planlægningsnormen 15E%, NNR 2023</a:t>
            </a:r>
          </a:p>
        </p:txBody>
      </p:sp>
      <p:sp>
        <p:nvSpPr>
          <p:cNvPr id="4" name="Pladsholder til slidenummer 3"/>
          <p:cNvSpPr>
            <a:spLocks noGrp="1"/>
          </p:cNvSpPr>
          <p:nvPr>
            <p:ph type="sldNum" sz="quarter" idx="5"/>
          </p:nvPr>
        </p:nvSpPr>
        <p:spPr/>
        <p:txBody>
          <a:bodyPr/>
          <a:lstStyle/>
          <a:p>
            <a:fld id="{564A4FBD-F6C5-4926-B6C9-3BD5A2EB978E}" type="slidenum">
              <a:rPr lang="da-DK" smtClean="0"/>
              <a:t>4</a:t>
            </a:fld>
            <a:endParaRPr lang="da-DK"/>
          </a:p>
        </p:txBody>
      </p:sp>
    </p:spTree>
    <p:extLst>
      <p:ext uri="{BB962C8B-B14F-4D97-AF65-F5344CB8AC3E}">
        <p14:creationId xmlns:p14="http://schemas.microsoft.com/office/powerpoint/2010/main" val="2480043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sz="1200" b="0" i="0" kern="1200" dirty="0">
                <a:solidFill>
                  <a:schemeClr val="tx1"/>
                </a:solidFill>
                <a:effectLst/>
                <a:latin typeface="+mn-lt"/>
                <a:ea typeface="+mn-ea"/>
                <a:cs typeface="+mn-cs"/>
              </a:rPr>
              <a:t>Joint FAO/WHO/UNU Expert Consultation on Energy and Protein Requirements, Rome, 5 to 17 October 1981 </a:t>
            </a:r>
          </a:p>
          <a:p>
            <a:r>
              <a:rPr lang="en-US" sz="1200" b="0" i="0" kern="1200" dirty="0">
                <a:solidFill>
                  <a:schemeClr val="tx1"/>
                </a:solidFill>
                <a:effectLst/>
                <a:latin typeface="+mn-lt"/>
                <a:ea typeface="+mn-ea"/>
                <a:cs typeface="+mn-cs"/>
              </a:rPr>
              <a:t>ENERGY AND PROTEIN REQUIREMENTS: PAST WORK AND FUTURE PROSPECTS AT THE INTERNATIONAL LEVEL. By J. </a:t>
            </a:r>
            <a:r>
              <a:rPr lang="en-US" sz="1200" b="0" i="0" kern="1200" dirty="0" err="1">
                <a:solidFill>
                  <a:schemeClr val="tx1"/>
                </a:solidFill>
                <a:effectLst/>
                <a:latin typeface="+mn-lt"/>
                <a:ea typeface="+mn-ea"/>
                <a:cs typeface="+mn-cs"/>
              </a:rPr>
              <a:t>Périssé</a:t>
            </a:r>
            <a:r>
              <a:rPr lang="en-US" sz="1200" b="0" i="0" kern="1200" dirty="0">
                <a:solidFill>
                  <a:schemeClr val="tx1"/>
                </a:solidFill>
                <a:effectLst/>
                <a:latin typeface="+mn-lt"/>
                <a:ea typeface="+mn-ea"/>
                <a:cs typeface="+mn-cs"/>
              </a:rPr>
              <a:t>, ESN, Rome</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WHO. Protein and amino acids requirement in human nutrition: Report of a Joint WHO/FAO/UNU Expert Consultation.: World Health Organization 2007 Report No.: 935</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Nordic Nutrition Recommendations, 2023</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DTU, </a:t>
            </a:r>
            <a:r>
              <a:rPr lang="en-US" sz="1200" b="0" i="0" kern="1200" dirty="0" err="1">
                <a:solidFill>
                  <a:schemeClr val="tx1"/>
                </a:solidFill>
                <a:effectLst/>
                <a:latin typeface="+mn-lt"/>
                <a:ea typeface="+mn-ea"/>
                <a:cs typeface="+mn-cs"/>
              </a:rPr>
              <a:t>Fødevareinstituttet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Danskernes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Kostvaner</a:t>
            </a:r>
            <a:r>
              <a:rPr lang="en-US" sz="1200" b="0" i="0" kern="1200" dirty="0">
                <a:solidFill>
                  <a:schemeClr val="tx1"/>
                </a:solidFill>
                <a:effectLst/>
                <a:latin typeface="+mn-lt"/>
                <a:ea typeface="+mn-ea"/>
                <a:cs typeface="+mn-cs"/>
              </a:rPr>
              <a:t> 2011-2013</a:t>
            </a:r>
            <a:r>
              <a:rPr lang="en-US" sz="1200" b="0" i="1" kern="1200" dirty="0">
                <a:solidFill>
                  <a:schemeClr val="tx1"/>
                </a:solidFill>
                <a:effectLst/>
                <a:latin typeface="+mn-lt"/>
                <a:ea typeface="+mn-ea"/>
                <a:cs typeface="+mn-cs"/>
              </a:rPr>
              <a:t>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FRIDA.fooddata.dk</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december</a:t>
            </a:r>
            <a:r>
              <a:rPr lang="en-US" sz="1200" b="0" i="0" kern="1200" dirty="0">
                <a:solidFill>
                  <a:schemeClr val="tx1"/>
                </a:solidFill>
                <a:effectLst/>
                <a:latin typeface="+mn-lt"/>
                <a:ea typeface="+mn-ea"/>
                <a:cs typeface="+mn-cs"/>
              </a:rPr>
              <a:t> 2023 </a:t>
            </a:r>
          </a:p>
          <a:p>
            <a:r>
              <a:rPr lang="en-US" sz="1200" b="0" i="0" kern="1200" dirty="0" err="1">
                <a:solidFill>
                  <a:schemeClr val="tx1"/>
                </a:solidFill>
                <a:effectLst/>
                <a:latin typeface="+mn-lt"/>
                <a:ea typeface="+mn-ea"/>
                <a:cs typeface="+mn-cs"/>
              </a:rPr>
              <a:t>Bidstrup</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Blem</a:t>
            </a:r>
            <a:r>
              <a:rPr lang="en-US" sz="1200" b="0" i="0" kern="1200" dirty="0">
                <a:solidFill>
                  <a:schemeClr val="tx1"/>
                </a:solidFill>
                <a:effectLst/>
                <a:latin typeface="+mn-lt"/>
                <a:ea typeface="+mn-ea"/>
                <a:cs typeface="+mn-cs"/>
              </a:rPr>
              <a:t>, et al, </a:t>
            </a:r>
            <a:r>
              <a:rPr lang="en-US" sz="1200" b="0" i="0" kern="1200" dirty="0" err="1">
                <a:solidFill>
                  <a:schemeClr val="tx1"/>
                </a:solidFill>
                <a:effectLst/>
                <a:latin typeface="+mn-lt"/>
                <a:ea typeface="+mn-ea"/>
                <a:cs typeface="+mn-cs"/>
              </a:rPr>
              <a:t>Fysiologibogen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Århus</a:t>
            </a:r>
            <a:r>
              <a:rPr lang="en-US" sz="1200" b="0" i="0" kern="1200" dirty="0">
                <a:solidFill>
                  <a:schemeClr val="tx1"/>
                </a:solidFill>
                <a:effectLst/>
                <a:latin typeface="+mn-lt"/>
                <a:ea typeface="+mn-ea"/>
                <a:cs typeface="+mn-cs"/>
              </a:rPr>
              <a:t>: Nucleus: 2013</a:t>
            </a:r>
          </a:p>
          <a:p>
            <a:endParaRPr lang="da-DK" dirty="0"/>
          </a:p>
        </p:txBody>
      </p:sp>
      <p:sp>
        <p:nvSpPr>
          <p:cNvPr id="4" name="Pladsholder til slidenummer 3"/>
          <p:cNvSpPr>
            <a:spLocks noGrp="1"/>
          </p:cNvSpPr>
          <p:nvPr>
            <p:ph type="sldNum" sz="quarter" idx="5"/>
          </p:nvPr>
        </p:nvSpPr>
        <p:spPr/>
        <p:txBody>
          <a:bodyPr/>
          <a:lstStyle/>
          <a:p>
            <a:fld id="{564A4FBD-F6C5-4926-B6C9-3BD5A2EB978E}" type="slidenum">
              <a:rPr lang="da-DK" smtClean="0"/>
              <a:t>5</a:t>
            </a:fld>
            <a:endParaRPr lang="da-DK"/>
          </a:p>
        </p:txBody>
      </p:sp>
    </p:spTree>
    <p:extLst>
      <p:ext uri="{BB962C8B-B14F-4D97-AF65-F5344CB8AC3E}">
        <p14:creationId xmlns:p14="http://schemas.microsoft.com/office/powerpoint/2010/main" val="14626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64A4FBD-F6C5-4926-B6C9-3BD5A2EB978E}" type="slidenum">
              <a:rPr lang="da-DK" smtClean="0"/>
              <a:t>16</a:t>
            </a:fld>
            <a:endParaRPr lang="da-DK"/>
          </a:p>
        </p:txBody>
      </p:sp>
    </p:spTree>
    <p:extLst>
      <p:ext uri="{BB962C8B-B14F-4D97-AF65-F5344CB8AC3E}">
        <p14:creationId xmlns:p14="http://schemas.microsoft.com/office/powerpoint/2010/main" val="429344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Får du protein nok? Prøv den nye proteinberegner</a:t>
            </a:r>
          </a:p>
          <a:p>
            <a:r>
              <a:rPr lang="da-DK" sz="1200" b="0" i="0" kern="1200" dirty="0">
                <a:solidFill>
                  <a:schemeClr val="tx1"/>
                </a:solidFill>
                <a:effectLst/>
                <a:latin typeface="+mn-lt"/>
                <a:ea typeface="+mn-ea"/>
                <a:cs typeface="+mn-cs"/>
              </a:rPr>
              <a:t>18. januar 2023</a:t>
            </a:r>
          </a:p>
          <a:p>
            <a:r>
              <a:rPr lang="da-DK" sz="1200" b="0" i="0" kern="1200" dirty="0">
                <a:solidFill>
                  <a:schemeClr val="tx1"/>
                </a:solidFill>
                <a:effectLst/>
                <a:latin typeface="+mn-lt"/>
                <a:ea typeface="+mn-ea"/>
                <a:cs typeface="+mn-cs"/>
              </a:rPr>
              <a:t>Chefkonsulent</a:t>
            </a:r>
          </a:p>
          <a:p>
            <a:r>
              <a:rPr lang="da-DK" sz="1200" b="0" i="0" u="none" strike="noStrike" kern="1200" dirty="0">
                <a:solidFill>
                  <a:schemeClr val="tx1"/>
                </a:solidFill>
                <a:effectLst/>
                <a:latin typeface="+mn-lt"/>
                <a:ea typeface="+mn-ea"/>
                <a:cs typeface="+mn-cs"/>
                <a:hlinkClick r:id="rId3"/>
              </a:rPr>
              <a:t>Katrine Langvad</a:t>
            </a:r>
            <a:endParaRPr lang="da-DK" sz="1200" b="0" i="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564A4FBD-F6C5-4926-B6C9-3BD5A2EB978E}" type="slidenum">
              <a:rPr lang="da-DK" smtClean="0"/>
              <a:t>17</a:t>
            </a:fld>
            <a:endParaRPr lang="da-DK"/>
          </a:p>
        </p:txBody>
      </p:sp>
    </p:spTree>
    <p:extLst>
      <p:ext uri="{BB962C8B-B14F-4D97-AF65-F5344CB8AC3E}">
        <p14:creationId xmlns:p14="http://schemas.microsoft.com/office/powerpoint/2010/main" val="165256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11B54451-047F-44AB-8E93-8357977DEAAF}" type="slidenum">
              <a:rPr lang="da-DK" smtClean="0"/>
              <a:t>20</a:t>
            </a:fld>
            <a:endParaRPr lang="da-DK"/>
          </a:p>
        </p:txBody>
      </p:sp>
    </p:spTree>
    <p:extLst>
      <p:ext uri="{BB962C8B-B14F-4D97-AF65-F5344CB8AC3E}">
        <p14:creationId xmlns:p14="http://schemas.microsoft.com/office/powerpoint/2010/main" val="2935949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0D2999-C3CD-42CD-B390-FB29F0525453}"/>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772C44D9-C4D1-4D9C-B2E8-49CD592977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EB89C1FB-0A3F-4D1C-B9B7-31E9F0AACE89}"/>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5" name="Pladsholder til sidefod 4">
            <a:extLst>
              <a:ext uri="{FF2B5EF4-FFF2-40B4-BE49-F238E27FC236}">
                <a16:creationId xmlns:a16="http://schemas.microsoft.com/office/drawing/2014/main" id="{8AFA597A-B9DC-4DFB-A0D1-8FBA5729A6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7FA51FC-B050-4111-99ED-549828F7511C}"/>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2012169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5ABBBF-ACE5-46F6-B701-F8351E01CC4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A9392A00-92DD-4EA5-A403-983DE90121EC}"/>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BDF0A49-CA6E-4C8E-8CA5-F42036E60BFA}"/>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5" name="Pladsholder til sidefod 4">
            <a:extLst>
              <a:ext uri="{FF2B5EF4-FFF2-40B4-BE49-F238E27FC236}">
                <a16:creationId xmlns:a16="http://schemas.microsoft.com/office/drawing/2014/main" id="{5A8E3410-2C1F-408B-88D1-75A0E63CFDE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A6B77C1-3BED-4A11-BD36-AC50EFCCF5B7}"/>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304444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206F75C-6A69-4DF7-86EA-3033C811C904}"/>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D48D3ADB-EA5C-468A-8A5F-E40408BA04A5}"/>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9B1E422-9967-498D-B225-4D2DE1D2C113}"/>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5" name="Pladsholder til sidefod 4">
            <a:extLst>
              <a:ext uri="{FF2B5EF4-FFF2-40B4-BE49-F238E27FC236}">
                <a16:creationId xmlns:a16="http://schemas.microsoft.com/office/drawing/2014/main" id="{D926E862-CBE5-4E79-B101-F68BFBE5097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43D2F60-F139-4055-96A6-7907336DA4CA}"/>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2797174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0A9FB2-6D9A-4977-9203-533A989457BD}"/>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C15A59B-F34D-45DA-83E8-1151F2AA40D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404E947-723E-41C1-9B6E-AA5912AB688B}"/>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5" name="Pladsholder til sidefod 4">
            <a:extLst>
              <a:ext uri="{FF2B5EF4-FFF2-40B4-BE49-F238E27FC236}">
                <a16:creationId xmlns:a16="http://schemas.microsoft.com/office/drawing/2014/main" id="{8F2727B6-7393-43D2-804E-FD8E632C65C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C01B932-69DA-4CB7-88F0-C88D798AF85C}"/>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141342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641D54-85F0-4E41-8F46-7FB6D97546DE}"/>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B7D6739A-9259-4253-8241-EE6EE8FC1B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6AE729EB-CD06-47A2-8A41-D91710CBAE0F}"/>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5" name="Pladsholder til sidefod 4">
            <a:extLst>
              <a:ext uri="{FF2B5EF4-FFF2-40B4-BE49-F238E27FC236}">
                <a16:creationId xmlns:a16="http://schemas.microsoft.com/office/drawing/2014/main" id="{5B71DB7D-E418-4203-9F20-07D0B2D733F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4C15297-FF8D-484F-8A67-FB960C906087}"/>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2298935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D25A5-9ADA-41A5-A662-F9EA930D0C0C}"/>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B22E590-55B0-4551-838A-E5419FF9C1C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7694D50-5FD6-4EED-9D70-868FE299845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0ED44837-675F-44DE-9339-29B17A01D41E}"/>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6" name="Pladsholder til sidefod 5">
            <a:extLst>
              <a:ext uri="{FF2B5EF4-FFF2-40B4-BE49-F238E27FC236}">
                <a16:creationId xmlns:a16="http://schemas.microsoft.com/office/drawing/2014/main" id="{7B21EA71-45B8-4D1C-B227-D1381D3B410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DB629CC-E917-4A1A-8ACB-70FD608AD8B0}"/>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563745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712496-4C4A-4246-8049-939E76DC29FD}"/>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04B2B9F-A21B-4754-ACFF-76FB591A1E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E926F63-E78A-4BDA-9E24-1E68CFCB03CA}"/>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2A54E605-8BFF-48B9-B1C4-C7479CDA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707DF7D-A4E4-415A-9A72-826CC44F10F1}"/>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2D36EFAE-64B7-465C-AF0E-475F4AE7C37D}"/>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8" name="Pladsholder til sidefod 7">
            <a:extLst>
              <a:ext uri="{FF2B5EF4-FFF2-40B4-BE49-F238E27FC236}">
                <a16:creationId xmlns:a16="http://schemas.microsoft.com/office/drawing/2014/main" id="{F9413621-F40B-46B9-8ADB-EBECA951F2E3}"/>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C700D06C-396B-4B7F-B66B-CEA2F6B535CC}"/>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2538207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EAD9A-B91C-4C9E-BA65-5244ED4E710E}"/>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2F05B58E-1E0A-48C2-9215-D0172427DDA2}"/>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4" name="Pladsholder til sidefod 3">
            <a:extLst>
              <a:ext uri="{FF2B5EF4-FFF2-40B4-BE49-F238E27FC236}">
                <a16:creationId xmlns:a16="http://schemas.microsoft.com/office/drawing/2014/main" id="{095629C0-F33D-4DF0-83E2-732F37FE48D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0E17E2F8-142D-44BB-82C8-A7C6DB9BA81E}"/>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2451746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AA9C936-E0D2-4CFF-837A-8476E7006E0A}"/>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3" name="Pladsholder til sidefod 2">
            <a:extLst>
              <a:ext uri="{FF2B5EF4-FFF2-40B4-BE49-F238E27FC236}">
                <a16:creationId xmlns:a16="http://schemas.microsoft.com/office/drawing/2014/main" id="{EC039254-8970-4EBE-9600-A086342458B6}"/>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94D27B4B-D482-4D49-9450-DAA570D473C4}"/>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2668260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62AE0-E989-41C8-A300-220C22CD1AD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4432A18-5A96-42BE-BFA8-1608241403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86C087B4-1A2B-4904-A9B6-F529AA5BC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F2F9A12B-F0FB-430D-B6D9-0897903DA13B}"/>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6" name="Pladsholder til sidefod 5">
            <a:extLst>
              <a:ext uri="{FF2B5EF4-FFF2-40B4-BE49-F238E27FC236}">
                <a16:creationId xmlns:a16="http://schemas.microsoft.com/office/drawing/2014/main" id="{123832EE-2465-4173-826E-42B85EFD004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A76F111-CC57-44BC-9BDA-0C61F75AF834}"/>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2223907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7D1930-9622-4182-8D52-D54BFB0E2ED0}"/>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28B3C5E3-3A64-442A-8AAC-22DE870619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5EDA5014-2A3C-41BA-BB92-C64E3F70C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C1E11C3-99EA-4FA1-92CF-575599C4F847}"/>
              </a:ext>
            </a:extLst>
          </p:cNvPr>
          <p:cNvSpPr>
            <a:spLocks noGrp="1"/>
          </p:cNvSpPr>
          <p:nvPr>
            <p:ph type="dt" sz="half" idx="10"/>
          </p:nvPr>
        </p:nvSpPr>
        <p:spPr/>
        <p:txBody>
          <a:bodyPr/>
          <a:lstStyle/>
          <a:p>
            <a:fld id="{7450BEEB-C37E-40A8-B58E-78C8125702AC}" type="datetimeFigureOut">
              <a:rPr lang="da-DK" smtClean="0"/>
              <a:t>17-01-2025</a:t>
            </a:fld>
            <a:endParaRPr lang="da-DK"/>
          </a:p>
        </p:txBody>
      </p:sp>
      <p:sp>
        <p:nvSpPr>
          <p:cNvPr id="6" name="Pladsholder til sidefod 5">
            <a:extLst>
              <a:ext uri="{FF2B5EF4-FFF2-40B4-BE49-F238E27FC236}">
                <a16:creationId xmlns:a16="http://schemas.microsoft.com/office/drawing/2014/main" id="{9AAC1720-1CF6-4184-A9BF-6774C6CF01F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1D364295-78B4-4BC5-A050-92086AFD6BBA}"/>
              </a:ext>
            </a:extLst>
          </p:cNvPr>
          <p:cNvSpPr>
            <a:spLocks noGrp="1"/>
          </p:cNvSpPr>
          <p:nvPr>
            <p:ph type="sldNum" sz="quarter" idx="12"/>
          </p:nvPr>
        </p:nvSpPr>
        <p:spPr/>
        <p:txBody>
          <a:bodyPr/>
          <a:lstStyle/>
          <a:p>
            <a:fld id="{51517ACF-B031-49A7-8584-7441861660DB}" type="slidenum">
              <a:rPr lang="da-DK" smtClean="0"/>
              <a:t>‹nr.›</a:t>
            </a:fld>
            <a:endParaRPr lang="da-DK"/>
          </a:p>
        </p:txBody>
      </p:sp>
    </p:spTree>
    <p:extLst>
      <p:ext uri="{BB962C8B-B14F-4D97-AF65-F5344CB8AC3E}">
        <p14:creationId xmlns:p14="http://schemas.microsoft.com/office/powerpoint/2010/main" val="1881532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25144B62-3CEF-47C7-AF80-4EB651D930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4ADAFA0-9D0A-4AF1-BB9A-B564AA8C2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3A55DB3-B5EE-4CEE-B644-077D114F4A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50BEEB-C37E-40A8-B58E-78C8125702AC}" type="datetimeFigureOut">
              <a:rPr lang="da-DK" smtClean="0"/>
              <a:t>17-01-2025</a:t>
            </a:fld>
            <a:endParaRPr lang="da-DK"/>
          </a:p>
        </p:txBody>
      </p:sp>
      <p:sp>
        <p:nvSpPr>
          <p:cNvPr id="5" name="Pladsholder til sidefod 4">
            <a:extLst>
              <a:ext uri="{FF2B5EF4-FFF2-40B4-BE49-F238E27FC236}">
                <a16:creationId xmlns:a16="http://schemas.microsoft.com/office/drawing/2014/main" id="{874FF261-EFF2-4EDD-A908-716114F69D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C4E717CD-146A-4A76-B3B1-058995144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17ACF-B031-49A7-8584-7441861660DB}" type="slidenum">
              <a:rPr lang="da-DK" smtClean="0"/>
              <a:t>‹nr.›</a:t>
            </a:fld>
            <a:endParaRPr lang="da-DK"/>
          </a:p>
        </p:txBody>
      </p:sp>
    </p:spTree>
    <p:extLst>
      <p:ext uri="{BB962C8B-B14F-4D97-AF65-F5344CB8AC3E}">
        <p14:creationId xmlns:p14="http://schemas.microsoft.com/office/powerpoint/2010/main" val="1481445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28.gif"/></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ernaeringsfokus.dk/media/nggf1ork/lav-personlige-maaltidsplaner-med-maaltidsberegneren-16-february-2024.mp4" TargetMode="External"/><Relationship Id="rId1" Type="http://schemas.openxmlformats.org/officeDocument/2006/relationships/slideLayout" Target="../slideLayouts/slideLayout6.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ernaeringsfokus.dk/vidste-du-at/tomme-kalorier/3-5-aarige-boern" TargetMode="Externa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voresmad.dk/"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food.dtu.dk/publikationer/ernaering-og-kostvaner/de_nationale_kostundersoegels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C6731C44-7855-944C-9759-DCCBDBD58982}"/>
              </a:ext>
            </a:extLst>
          </p:cNvPr>
          <p:cNvPicPr>
            <a:picLocks noChangeAspect="1"/>
          </p:cNvPicPr>
          <p:nvPr/>
        </p:nvPicPr>
        <p:blipFill>
          <a:blip r:embed="rId2"/>
          <a:stretch>
            <a:fillRect/>
          </a:stretch>
        </p:blipFill>
        <p:spPr>
          <a:xfrm>
            <a:off x="35858" y="2128195"/>
            <a:ext cx="12192000" cy="3856653"/>
          </a:xfrm>
          <a:prstGeom prst="rect">
            <a:avLst/>
          </a:prstGeom>
        </p:spPr>
      </p:pic>
      <p:pic>
        <p:nvPicPr>
          <p:cNvPr id="5" name="Billede 4">
            <a:extLst>
              <a:ext uri="{FF2B5EF4-FFF2-40B4-BE49-F238E27FC236}">
                <a16:creationId xmlns:a16="http://schemas.microsoft.com/office/drawing/2014/main" id="{F76F3A05-91E6-4A1D-933F-62E1FE28C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7" name="Titel 6">
            <a:extLst>
              <a:ext uri="{FF2B5EF4-FFF2-40B4-BE49-F238E27FC236}">
                <a16:creationId xmlns:a16="http://schemas.microsoft.com/office/drawing/2014/main" id="{70B60DCF-5569-4583-8A9C-DBA7C3637D5B}"/>
              </a:ext>
            </a:extLst>
          </p:cNvPr>
          <p:cNvSpPr>
            <a:spLocks noGrp="1"/>
          </p:cNvSpPr>
          <p:nvPr>
            <p:ph type="title"/>
          </p:nvPr>
        </p:nvSpPr>
        <p:spPr/>
        <p:txBody>
          <a:bodyPr/>
          <a:lstStyle/>
          <a:p>
            <a:pPr algn="ctr"/>
            <a:r>
              <a:rPr lang="da-DK" b="1" dirty="0"/>
              <a:t>Protein</a:t>
            </a:r>
            <a:r>
              <a:rPr lang="da-DK" dirty="0"/>
              <a:t> </a:t>
            </a:r>
          </a:p>
        </p:txBody>
      </p:sp>
    </p:spTree>
    <p:extLst>
      <p:ext uri="{BB962C8B-B14F-4D97-AF65-F5344CB8AC3E}">
        <p14:creationId xmlns:p14="http://schemas.microsoft.com/office/powerpoint/2010/main" val="1896225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76F3A05-91E6-4A1D-933F-62E1FE28C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2" name="Tekstfelt 1">
            <a:extLst>
              <a:ext uri="{FF2B5EF4-FFF2-40B4-BE49-F238E27FC236}">
                <a16:creationId xmlns:a16="http://schemas.microsoft.com/office/drawing/2014/main" id="{C435B651-DD3D-4079-9961-0D29D68FC2D3}"/>
              </a:ext>
            </a:extLst>
          </p:cNvPr>
          <p:cNvSpPr txBox="1"/>
          <p:nvPr/>
        </p:nvSpPr>
        <p:spPr>
          <a:xfrm>
            <a:off x="461394" y="1669409"/>
            <a:ext cx="11312790" cy="3262432"/>
          </a:xfrm>
          <a:prstGeom prst="rect">
            <a:avLst/>
          </a:prstGeom>
          <a:noFill/>
        </p:spPr>
        <p:txBody>
          <a:bodyPr wrap="square" rtlCol="0">
            <a:spAutoFit/>
          </a:bodyPr>
          <a:lstStyle/>
          <a:p>
            <a:pPr algn="ctr"/>
            <a:endParaRPr lang="da-DK" sz="2400" dirty="0"/>
          </a:p>
          <a:p>
            <a:endParaRPr lang="da-DK" sz="2400" dirty="0"/>
          </a:p>
          <a:p>
            <a:r>
              <a:rPr lang="da-DK" sz="2000" dirty="0"/>
              <a:t>På de følgende slides er der angivet 18 forskellige visuelle fremstillinger af </a:t>
            </a:r>
            <a:r>
              <a:rPr lang="da-DK" sz="2000" b="1" dirty="0"/>
              <a:t>28 g protein</a:t>
            </a:r>
            <a:r>
              <a:rPr lang="da-DK" sz="2000" dirty="0"/>
              <a:t> fra én type fødevare. </a:t>
            </a:r>
          </a:p>
          <a:p>
            <a:endParaRPr lang="da-DK" sz="2000" dirty="0"/>
          </a:p>
          <a:p>
            <a:endParaRPr lang="da-DK" sz="2000" dirty="0"/>
          </a:p>
          <a:p>
            <a:pPr marL="457200" indent="-457200">
              <a:buFont typeface="Arial" panose="020B0604020202020204" pitchFamily="34" charset="0"/>
              <a:buChar char="•"/>
            </a:pPr>
            <a:r>
              <a:rPr lang="da-DK" sz="2000" dirty="0"/>
              <a:t>Alt på tallerkenerne er spiseklart</a:t>
            </a:r>
          </a:p>
          <a:p>
            <a:pPr marL="457200" indent="-457200">
              <a:buFont typeface="Arial" panose="020B0604020202020204" pitchFamily="34" charset="0"/>
              <a:buChar char="•"/>
            </a:pPr>
            <a:r>
              <a:rPr lang="da-DK" sz="2000" dirty="0"/>
              <a:t>Fødevarerne er listet efter stigende indhold af energi</a:t>
            </a:r>
          </a:p>
          <a:p>
            <a:pPr marL="457200" indent="-457200">
              <a:buFont typeface="Arial" panose="020B0604020202020204" pitchFamily="34" charset="0"/>
              <a:buChar char="•"/>
            </a:pPr>
            <a:r>
              <a:rPr lang="da-DK" sz="2000" dirty="0"/>
              <a:t>Cirkeldiagrammerne med makronæringsstoffer er opgjort i energiprocent (E%)</a:t>
            </a:r>
          </a:p>
          <a:p>
            <a:pPr marL="457200" indent="-457200">
              <a:buFont typeface="Arial" panose="020B0604020202020204" pitchFamily="34" charset="0"/>
              <a:buChar char="•"/>
            </a:pPr>
            <a:r>
              <a:rPr lang="da-DK" sz="2000" dirty="0"/>
              <a:t>Der er ikke taget hensyn til den biologiske værdi af de enkelte proteinkilder</a:t>
            </a:r>
            <a:endParaRPr lang="da-DK" dirty="0">
              <a:solidFill>
                <a:schemeClr val="bg1">
                  <a:lumMod val="50000"/>
                </a:schemeClr>
              </a:solidFill>
            </a:endParaRPr>
          </a:p>
          <a:p>
            <a:endParaRPr lang="da-DK" dirty="0">
              <a:solidFill>
                <a:schemeClr val="bg1">
                  <a:lumMod val="50000"/>
                </a:schemeClr>
              </a:solidFill>
            </a:endParaRPr>
          </a:p>
        </p:txBody>
      </p:sp>
      <p:pic>
        <p:nvPicPr>
          <p:cNvPr id="4" name="Billede 3" descr="Et billede, der indeholder poolbal&#10;&#10;Automatisk genereret beskrivelse">
            <a:extLst>
              <a:ext uri="{FF2B5EF4-FFF2-40B4-BE49-F238E27FC236}">
                <a16:creationId xmlns:a16="http://schemas.microsoft.com/office/drawing/2014/main" id="{FD87FC16-133F-43A0-A326-2B65A51C4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800" y="5987752"/>
            <a:ext cx="1117600" cy="639423"/>
          </a:xfrm>
          <a:prstGeom prst="rect">
            <a:avLst/>
          </a:prstGeom>
        </p:spPr>
      </p:pic>
    </p:spTree>
    <p:extLst>
      <p:ext uri="{BB962C8B-B14F-4D97-AF65-F5344CB8AC3E}">
        <p14:creationId xmlns:p14="http://schemas.microsoft.com/office/powerpoint/2010/main" val="3740198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B40A479-6DBD-8A43-B77F-037B456F0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5" name="Tekstfelt 4">
            <a:extLst>
              <a:ext uri="{FF2B5EF4-FFF2-40B4-BE49-F238E27FC236}">
                <a16:creationId xmlns:a16="http://schemas.microsoft.com/office/drawing/2014/main" id="{94154AA9-AFDA-0441-AD8E-CDF2FFDE9E95}"/>
              </a:ext>
            </a:extLst>
          </p:cNvPr>
          <p:cNvSpPr txBox="1"/>
          <p:nvPr/>
        </p:nvSpPr>
        <p:spPr>
          <a:xfrm>
            <a:off x="410535" y="1917068"/>
            <a:ext cx="3692456" cy="400110"/>
          </a:xfrm>
          <a:prstGeom prst="rect">
            <a:avLst/>
          </a:prstGeom>
          <a:noFill/>
        </p:spPr>
        <p:txBody>
          <a:bodyPr wrap="square" rtlCol="0">
            <a:spAutoFit/>
          </a:bodyPr>
          <a:lstStyle/>
          <a:p>
            <a:r>
              <a:rPr lang="da-DK" sz="2000" b="1" dirty="0">
                <a:latin typeface="Calibri" panose="020F0502020204030204" pitchFamily="34" charset="0"/>
                <a:cs typeface="Calibri" panose="020F0502020204030204" pitchFamily="34" charset="0"/>
              </a:rPr>
              <a:t>28 g protein </a:t>
            </a:r>
            <a:r>
              <a:rPr lang="da-DK" sz="2000" dirty="0">
                <a:latin typeface="Calibri" panose="020F0502020204030204" pitchFamily="34" charset="0"/>
                <a:cs typeface="Calibri" panose="020F0502020204030204" pitchFamily="34" charset="0"/>
              </a:rPr>
              <a:t>kan fx være…</a:t>
            </a:r>
          </a:p>
        </p:txBody>
      </p:sp>
      <p:pic>
        <p:nvPicPr>
          <p:cNvPr id="6" name="Billede 5">
            <a:extLst>
              <a:ext uri="{FF2B5EF4-FFF2-40B4-BE49-F238E27FC236}">
                <a16:creationId xmlns:a16="http://schemas.microsoft.com/office/drawing/2014/main" id="{8047A7FB-44A0-D049-96A7-581EEECDE71D}"/>
              </a:ext>
            </a:extLst>
          </p:cNvPr>
          <p:cNvPicPr>
            <a:picLocks noChangeAspect="1"/>
          </p:cNvPicPr>
          <p:nvPr/>
        </p:nvPicPr>
        <p:blipFill>
          <a:blip r:embed="rId3"/>
          <a:stretch>
            <a:fillRect/>
          </a:stretch>
        </p:blipFill>
        <p:spPr>
          <a:xfrm>
            <a:off x="0" y="2393139"/>
            <a:ext cx="12192000" cy="2394444"/>
          </a:xfrm>
          <a:prstGeom prst="rect">
            <a:avLst/>
          </a:prstGeom>
        </p:spPr>
      </p:pic>
      <p:pic>
        <p:nvPicPr>
          <p:cNvPr id="7" name="Billede 6">
            <a:extLst>
              <a:ext uri="{FF2B5EF4-FFF2-40B4-BE49-F238E27FC236}">
                <a16:creationId xmlns:a16="http://schemas.microsoft.com/office/drawing/2014/main" id="{3B7397EC-25F5-0743-918D-46F21E27561E}"/>
              </a:ext>
            </a:extLst>
          </p:cNvPr>
          <p:cNvPicPr>
            <a:picLocks noChangeAspect="1"/>
          </p:cNvPicPr>
          <p:nvPr/>
        </p:nvPicPr>
        <p:blipFill rotWithShape="1">
          <a:blip r:embed="rId4"/>
          <a:srcRect l="43296" t="37648" r="3073" b="17201"/>
          <a:stretch/>
        </p:blipFill>
        <p:spPr>
          <a:xfrm>
            <a:off x="8570258" y="4661651"/>
            <a:ext cx="3276000" cy="1852824"/>
          </a:xfrm>
          <a:prstGeom prst="rect">
            <a:avLst/>
          </a:prstGeom>
        </p:spPr>
      </p:pic>
    </p:spTree>
    <p:extLst>
      <p:ext uri="{BB962C8B-B14F-4D97-AF65-F5344CB8AC3E}">
        <p14:creationId xmlns:p14="http://schemas.microsoft.com/office/powerpoint/2010/main" val="4035322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B40A479-6DBD-8A43-B77F-037B456F0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5" name="Tekstfelt 4">
            <a:extLst>
              <a:ext uri="{FF2B5EF4-FFF2-40B4-BE49-F238E27FC236}">
                <a16:creationId xmlns:a16="http://schemas.microsoft.com/office/drawing/2014/main" id="{94154AA9-AFDA-0441-AD8E-CDF2FFDE9E95}"/>
              </a:ext>
            </a:extLst>
          </p:cNvPr>
          <p:cNvSpPr txBox="1"/>
          <p:nvPr/>
        </p:nvSpPr>
        <p:spPr>
          <a:xfrm>
            <a:off x="410535" y="1917068"/>
            <a:ext cx="3692456" cy="400110"/>
          </a:xfrm>
          <a:prstGeom prst="rect">
            <a:avLst/>
          </a:prstGeom>
          <a:noFill/>
        </p:spPr>
        <p:txBody>
          <a:bodyPr wrap="square" rtlCol="0">
            <a:spAutoFit/>
          </a:bodyPr>
          <a:lstStyle/>
          <a:p>
            <a:r>
              <a:rPr lang="da-DK" sz="2000" b="1" dirty="0">
                <a:latin typeface="Calibri" panose="020F0502020204030204" pitchFamily="34" charset="0"/>
                <a:cs typeface="Calibri" panose="020F0502020204030204" pitchFamily="34" charset="0"/>
              </a:rPr>
              <a:t>28 g protein </a:t>
            </a:r>
            <a:r>
              <a:rPr lang="da-DK" sz="2000" dirty="0">
                <a:latin typeface="Calibri" panose="020F0502020204030204" pitchFamily="34" charset="0"/>
                <a:cs typeface="Calibri" panose="020F0502020204030204" pitchFamily="34" charset="0"/>
              </a:rPr>
              <a:t>kan fx være…</a:t>
            </a:r>
          </a:p>
        </p:txBody>
      </p:sp>
      <p:pic>
        <p:nvPicPr>
          <p:cNvPr id="2" name="Billede 1">
            <a:extLst>
              <a:ext uri="{FF2B5EF4-FFF2-40B4-BE49-F238E27FC236}">
                <a16:creationId xmlns:a16="http://schemas.microsoft.com/office/drawing/2014/main" id="{C6C7454C-0168-BC41-A651-C7A7BA971826}"/>
              </a:ext>
            </a:extLst>
          </p:cNvPr>
          <p:cNvPicPr>
            <a:picLocks noChangeAspect="1"/>
          </p:cNvPicPr>
          <p:nvPr/>
        </p:nvPicPr>
        <p:blipFill rotWithShape="1">
          <a:blip r:embed="rId3"/>
          <a:srcRect r="1176"/>
          <a:stretch/>
        </p:blipFill>
        <p:spPr>
          <a:xfrm>
            <a:off x="0" y="2276954"/>
            <a:ext cx="12048565" cy="2304091"/>
          </a:xfrm>
          <a:prstGeom prst="rect">
            <a:avLst/>
          </a:prstGeom>
        </p:spPr>
      </p:pic>
      <p:pic>
        <p:nvPicPr>
          <p:cNvPr id="3" name="Billede 2">
            <a:extLst>
              <a:ext uri="{FF2B5EF4-FFF2-40B4-BE49-F238E27FC236}">
                <a16:creationId xmlns:a16="http://schemas.microsoft.com/office/drawing/2014/main" id="{09EFF81C-F41F-ED4D-99B2-F3EC18656911}"/>
              </a:ext>
            </a:extLst>
          </p:cNvPr>
          <p:cNvPicPr>
            <a:picLocks noChangeAspect="1"/>
          </p:cNvPicPr>
          <p:nvPr/>
        </p:nvPicPr>
        <p:blipFill rotWithShape="1">
          <a:blip r:embed="rId4"/>
          <a:srcRect l="44200" t="39134" r="1209" b="16530"/>
          <a:stretch/>
        </p:blipFill>
        <p:spPr>
          <a:xfrm>
            <a:off x="8480609" y="4751283"/>
            <a:ext cx="3276000" cy="1824002"/>
          </a:xfrm>
          <a:prstGeom prst="rect">
            <a:avLst/>
          </a:prstGeom>
        </p:spPr>
      </p:pic>
      <p:pic>
        <p:nvPicPr>
          <p:cNvPr id="7" name="Billede 6">
            <a:extLst>
              <a:ext uri="{FF2B5EF4-FFF2-40B4-BE49-F238E27FC236}">
                <a16:creationId xmlns:a16="http://schemas.microsoft.com/office/drawing/2014/main" id="{1602A139-26E7-A343-9CCE-B8B11FB4FA88}"/>
              </a:ext>
            </a:extLst>
          </p:cNvPr>
          <p:cNvPicPr>
            <a:picLocks noChangeAspect="1"/>
          </p:cNvPicPr>
          <p:nvPr/>
        </p:nvPicPr>
        <p:blipFill rotWithShape="1">
          <a:blip r:embed="rId5"/>
          <a:srcRect l="43754" t="42817" r="2284" b="14473"/>
          <a:stretch/>
        </p:blipFill>
        <p:spPr>
          <a:xfrm>
            <a:off x="4507830" y="4844713"/>
            <a:ext cx="3276000" cy="1738056"/>
          </a:xfrm>
          <a:prstGeom prst="rect">
            <a:avLst/>
          </a:prstGeom>
        </p:spPr>
      </p:pic>
    </p:spTree>
    <p:extLst>
      <p:ext uri="{BB962C8B-B14F-4D97-AF65-F5344CB8AC3E}">
        <p14:creationId xmlns:p14="http://schemas.microsoft.com/office/powerpoint/2010/main" val="839020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B40A479-6DBD-8A43-B77F-037B456F0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5" name="Tekstfelt 4">
            <a:extLst>
              <a:ext uri="{FF2B5EF4-FFF2-40B4-BE49-F238E27FC236}">
                <a16:creationId xmlns:a16="http://schemas.microsoft.com/office/drawing/2014/main" id="{94154AA9-AFDA-0441-AD8E-CDF2FFDE9E95}"/>
              </a:ext>
            </a:extLst>
          </p:cNvPr>
          <p:cNvSpPr txBox="1"/>
          <p:nvPr/>
        </p:nvSpPr>
        <p:spPr>
          <a:xfrm>
            <a:off x="410535" y="1917068"/>
            <a:ext cx="3692456" cy="400110"/>
          </a:xfrm>
          <a:prstGeom prst="rect">
            <a:avLst/>
          </a:prstGeom>
          <a:noFill/>
        </p:spPr>
        <p:txBody>
          <a:bodyPr wrap="square" rtlCol="0">
            <a:spAutoFit/>
          </a:bodyPr>
          <a:lstStyle/>
          <a:p>
            <a:r>
              <a:rPr lang="da-DK" sz="2000" b="1" dirty="0">
                <a:latin typeface="Calibri" panose="020F0502020204030204" pitchFamily="34" charset="0"/>
                <a:cs typeface="Calibri" panose="020F0502020204030204" pitchFamily="34" charset="0"/>
              </a:rPr>
              <a:t>28 g protein </a:t>
            </a:r>
            <a:r>
              <a:rPr lang="da-DK" sz="2000" dirty="0">
                <a:latin typeface="Calibri" panose="020F0502020204030204" pitchFamily="34" charset="0"/>
                <a:cs typeface="Calibri" panose="020F0502020204030204" pitchFamily="34" charset="0"/>
              </a:rPr>
              <a:t>kan fx være…</a:t>
            </a:r>
          </a:p>
        </p:txBody>
      </p:sp>
      <p:pic>
        <p:nvPicPr>
          <p:cNvPr id="2" name="Billede 1">
            <a:extLst>
              <a:ext uri="{FF2B5EF4-FFF2-40B4-BE49-F238E27FC236}">
                <a16:creationId xmlns:a16="http://schemas.microsoft.com/office/drawing/2014/main" id="{7762ABD4-A2C3-1B40-8A25-ACA0856DCB55}"/>
              </a:ext>
            </a:extLst>
          </p:cNvPr>
          <p:cNvPicPr>
            <a:picLocks noChangeAspect="1"/>
          </p:cNvPicPr>
          <p:nvPr/>
        </p:nvPicPr>
        <p:blipFill rotWithShape="1">
          <a:blip r:embed="rId3"/>
          <a:srcRect l="1618" r="1030"/>
          <a:stretch/>
        </p:blipFill>
        <p:spPr>
          <a:xfrm>
            <a:off x="197224" y="2239818"/>
            <a:ext cx="11869270" cy="2378364"/>
          </a:xfrm>
          <a:prstGeom prst="rect">
            <a:avLst/>
          </a:prstGeom>
        </p:spPr>
      </p:pic>
      <p:pic>
        <p:nvPicPr>
          <p:cNvPr id="3" name="Billede 2">
            <a:extLst>
              <a:ext uri="{FF2B5EF4-FFF2-40B4-BE49-F238E27FC236}">
                <a16:creationId xmlns:a16="http://schemas.microsoft.com/office/drawing/2014/main" id="{24947267-02C3-F44E-8640-81ECDD493EF3}"/>
              </a:ext>
            </a:extLst>
          </p:cNvPr>
          <p:cNvPicPr>
            <a:picLocks noChangeAspect="1"/>
          </p:cNvPicPr>
          <p:nvPr/>
        </p:nvPicPr>
        <p:blipFill rotWithShape="1">
          <a:blip r:embed="rId4"/>
          <a:srcRect l="44250" t="40132" r="1619" b="16074"/>
          <a:stretch/>
        </p:blipFill>
        <p:spPr>
          <a:xfrm>
            <a:off x="699245" y="4761636"/>
            <a:ext cx="3276000" cy="1823997"/>
          </a:xfrm>
          <a:prstGeom prst="rect">
            <a:avLst/>
          </a:prstGeom>
        </p:spPr>
      </p:pic>
      <p:pic>
        <p:nvPicPr>
          <p:cNvPr id="6" name="Billede 5">
            <a:extLst>
              <a:ext uri="{FF2B5EF4-FFF2-40B4-BE49-F238E27FC236}">
                <a16:creationId xmlns:a16="http://schemas.microsoft.com/office/drawing/2014/main" id="{1BB56C40-10F7-CF4C-8920-274E5336AC52}"/>
              </a:ext>
            </a:extLst>
          </p:cNvPr>
          <p:cNvPicPr>
            <a:picLocks noChangeAspect="1"/>
          </p:cNvPicPr>
          <p:nvPr/>
        </p:nvPicPr>
        <p:blipFill rotWithShape="1">
          <a:blip r:embed="rId5"/>
          <a:srcRect l="43182" t="42371" r="1470" b="11603"/>
          <a:stretch/>
        </p:blipFill>
        <p:spPr>
          <a:xfrm>
            <a:off x="4572000" y="4816965"/>
            <a:ext cx="3276000" cy="1760707"/>
          </a:xfrm>
          <a:prstGeom prst="rect">
            <a:avLst/>
          </a:prstGeom>
        </p:spPr>
      </p:pic>
      <p:pic>
        <p:nvPicPr>
          <p:cNvPr id="7" name="Billede 6">
            <a:extLst>
              <a:ext uri="{FF2B5EF4-FFF2-40B4-BE49-F238E27FC236}">
                <a16:creationId xmlns:a16="http://schemas.microsoft.com/office/drawing/2014/main" id="{BD5140F4-5ABD-8E4E-94DC-4E95057E1CC5}"/>
              </a:ext>
            </a:extLst>
          </p:cNvPr>
          <p:cNvPicPr>
            <a:picLocks noChangeAspect="1"/>
          </p:cNvPicPr>
          <p:nvPr/>
        </p:nvPicPr>
        <p:blipFill rotWithShape="1">
          <a:blip r:embed="rId6"/>
          <a:srcRect l="43393" t="42421" r="1538" b="11546"/>
          <a:stretch/>
        </p:blipFill>
        <p:spPr>
          <a:xfrm>
            <a:off x="8552325" y="4781123"/>
            <a:ext cx="3276000" cy="1779005"/>
          </a:xfrm>
          <a:prstGeom prst="rect">
            <a:avLst/>
          </a:prstGeom>
        </p:spPr>
      </p:pic>
    </p:spTree>
    <p:extLst>
      <p:ext uri="{BB962C8B-B14F-4D97-AF65-F5344CB8AC3E}">
        <p14:creationId xmlns:p14="http://schemas.microsoft.com/office/powerpoint/2010/main" val="2522054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B40A479-6DBD-8A43-B77F-037B456F0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5" name="Tekstfelt 4">
            <a:extLst>
              <a:ext uri="{FF2B5EF4-FFF2-40B4-BE49-F238E27FC236}">
                <a16:creationId xmlns:a16="http://schemas.microsoft.com/office/drawing/2014/main" id="{94154AA9-AFDA-0441-AD8E-CDF2FFDE9E95}"/>
              </a:ext>
            </a:extLst>
          </p:cNvPr>
          <p:cNvSpPr txBox="1"/>
          <p:nvPr/>
        </p:nvSpPr>
        <p:spPr>
          <a:xfrm>
            <a:off x="410535" y="1917068"/>
            <a:ext cx="3692456" cy="400110"/>
          </a:xfrm>
          <a:prstGeom prst="rect">
            <a:avLst/>
          </a:prstGeom>
          <a:noFill/>
        </p:spPr>
        <p:txBody>
          <a:bodyPr wrap="square" rtlCol="0">
            <a:spAutoFit/>
          </a:bodyPr>
          <a:lstStyle/>
          <a:p>
            <a:r>
              <a:rPr lang="da-DK" sz="2000" b="1" dirty="0">
                <a:latin typeface="Calibri" panose="020F0502020204030204" pitchFamily="34" charset="0"/>
                <a:cs typeface="Calibri" panose="020F0502020204030204" pitchFamily="34" charset="0"/>
              </a:rPr>
              <a:t>28 g protein </a:t>
            </a:r>
            <a:r>
              <a:rPr lang="da-DK" sz="2000" dirty="0">
                <a:latin typeface="Calibri" panose="020F0502020204030204" pitchFamily="34" charset="0"/>
                <a:cs typeface="Calibri" panose="020F0502020204030204" pitchFamily="34" charset="0"/>
              </a:rPr>
              <a:t>kan fx være…</a:t>
            </a:r>
          </a:p>
        </p:txBody>
      </p:sp>
      <p:pic>
        <p:nvPicPr>
          <p:cNvPr id="2" name="Billede 1">
            <a:extLst>
              <a:ext uri="{FF2B5EF4-FFF2-40B4-BE49-F238E27FC236}">
                <a16:creationId xmlns:a16="http://schemas.microsoft.com/office/drawing/2014/main" id="{7F3CE41A-7775-5B46-9123-20CD0C55D342}"/>
              </a:ext>
            </a:extLst>
          </p:cNvPr>
          <p:cNvPicPr>
            <a:picLocks noChangeAspect="1"/>
          </p:cNvPicPr>
          <p:nvPr/>
        </p:nvPicPr>
        <p:blipFill rotWithShape="1">
          <a:blip r:embed="rId3"/>
          <a:srcRect r="1176"/>
          <a:stretch/>
        </p:blipFill>
        <p:spPr>
          <a:xfrm>
            <a:off x="0" y="2342698"/>
            <a:ext cx="12048565" cy="2172603"/>
          </a:xfrm>
          <a:prstGeom prst="rect">
            <a:avLst/>
          </a:prstGeom>
        </p:spPr>
      </p:pic>
      <p:pic>
        <p:nvPicPr>
          <p:cNvPr id="6" name="Billede 5">
            <a:extLst>
              <a:ext uri="{FF2B5EF4-FFF2-40B4-BE49-F238E27FC236}">
                <a16:creationId xmlns:a16="http://schemas.microsoft.com/office/drawing/2014/main" id="{EE4B6066-C8AA-F34F-982F-D19A349658EA}"/>
              </a:ext>
            </a:extLst>
          </p:cNvPr>
          <p:cNvPicPr>
            <a:picLocks noChangeAspect="1"/>
          </p:cNvPicPr>
          <p:nvPr/>
        </p:nvPicPr>
        <p:blipFill rotWithShape="1">
          <a:blip r:embed="rId4">
            <a:extLst>
              <a:ext uri="{28A0092B-C50C-407E-A947-70E740481C1C}">
                <a14:useLocalDpi xmlns:a14="http://schemas.microsoft.com/office/drawing/2010/main" val="0"/>
              </a:ext>
            </a:extLst>
          </a:blip>
          <a:srcRect l="43380" t="40836" r="1692" b="15653"/>
          <a:stretch/>
        </p:blipFill>
        <p:spPr>
          <a:xfrm>
            <a:off x="657729" y="4700348"/>
            <a:ext cx="3276000" cy="1760715"/>
          </a:xfrm>
          <a:prstGeom prst="rect">
            <a:avLst/>
          </a:prstGeom>
        </p:spPr>
      </p:pic>
      <p:pic>
        <p:nvPicPr>
          <p:cNvPr id="8" name="Billede 7">
            <a:extLst>
              <a:ext uri="{FF2B5EF4-FFF2-40B4-BE49-F238E27FC236}">
                <a16:creationId xmlns:a16="http://schemas.microsoft.com/office/drawing/2014/main" id="{68955175-C3DC-6743-B755-40E8A0F758FB}"/>
              </a:ext>
            </a:extLst>
          </p:cNvPr>
          <p:cNvPicPr>
            <a:picLocks noChangeAspect="1"/>
          </p:cNvPicPr>
          <p:nvPr/>
        </p:nvPicPr>
        <p:blipFill rotWithShape="1">
          <a:blip r:embed="rId5"/>
          <a:srcRect l="42508" t="41848" r="1650" b="12941"/>
          <a:stretch/>
        </p:blipFill>
        <p:spPr>
          <a:xfrm>
            <a:off x="4588043" y="4700335"/>
            <a:ext cx="3276000" cy="1726953"/>
          </a:xfrm>
          <a:prstGeom prst="rect">
            <a:avLst/>
          </a:prstGeom>
        </p:spPr>
      </p:pic>
    </p:spTree>
    <p:extLst>
      <p:ext uri="{BB962C8B-B14F-4D97-AF65-F5344CB8AC3E}">
        <p14:creationId xmlns:p14="http://schemas.microsoft.com/office/powerpoint/2010/main" val="4037182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7B40A479-6DBD-8A43-B77F-037B456F0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5" name="Tekstfelt 4">
            <a:extLst>
              <a:ext uri="{FF2B5EF4-FFF2-40B4-BE49-F238E27FC236}">
                <a16:creationId xmlns:a16="http://schemas.microsoft.com/office/drawing/2014/main" id="{94154AA9-AFDA-0441-AD8E-CDF2FFDE9E95}"/>
              </a:ext>
            </a:extLst>
          </p:cNvPr>
          <p:cNvSpPr txBox="1"/>
          <p:nvPr/>
        </p:nvSpPr>
        <p:spPr>
          <a:xfrm>
            <a:off x="410535" y="1917068"/>
            <a:ext cx="3692456" cy="400110"/>
          </a:xfrm>
          <a:prstGeom prst="rect">
            <a:avLst/>
          </a:prstGeom>
          <a:noFill/>
        </p:spPr>
        <p:txBody>
          <a:bodyPr wrap="square" rtlCol="0">
            <a:spAutoFit/>
          </a:bodyPr>
          <a:lstStyle/>
          <a:p>
            <a:r>
              <a:rPr lang="da-DK" sz="2000" b="1" dirty="0">
                <a:latin typeface="Calibri" panose="020F0502020204030204" pitchFamily="34" charset="0"/>
                <a:cs typeface="Calibri" panose="020F0502020204030204" pitchFamily="34" charset="0"/>
              </a:rPr>
              <a:t>28 g protein </a:t>
            </a:r>
            <a:r>
              <a:rPr lang="da-DK" sz="2000" dirty="0">
                <a:latin typeface="Calibri" panose="020F0502020204030204" pitchFamily="34" charset="0"/>
                <a:cs typeface="Calibri" panose="020F0502020204030204" pitchFamily="34" charset="0"/>
              </a:rPr>
              <a:t>kan fx være…</a:t>
            </a:r>
          </a:p>
        </p:txBody>
      </p:sp>
      <p:pic>
        <p:nvPicPr>
          <p:cNvPr id="2" name="Billede 1">
            <a:extLst>
              <a:ext uri="{FF2B5EF4-FFF2-40B4-BE49-F238E27FC236}">
                <a16:creationId xmlns:a16="http://schemas.microsoft.com/office/drawing/2014/main" id="{1C386A19-5864-A64B-9FB6-42ADF21FB666}"/>
              </a:ext>
            </a:extLst>
          </p:cNvPr>
          <p:cNvPicPr>
            <a:picLocks noChangeAspect="1"/>
          </p:cNvPicPr>
          <p:nvPr/>
        </p:nvPicPr>
        <p:blipFill rotWithShape="1">
          <a:blip r:embed="rId3"/>
          <a:srcRect r="1324"/>
          <a:stretch/>
        </p:blipFill>
        <p:spPr>
          <a:xfrm>
            <a:off x="0" y="2311208"/>
            <a:ext cx="12030635" cy="2235584"/>
          </a:xfrm>
          <a:prstGeom prst="rect">
            <a:avLst/>
          </a:prstGeom>
        </p:spPr>
      </p:pic>
      <p:pic>
        <p:nvPicPr>
          <p:cNvPr id="3" name="Billede 2">
            <a:extLst>
              <a:ext uri="{FF2B5EF4-FFF2-40B4-BE49-F238E27FC236}">
                <a16:creationId xmlns:a16="http://schemas.microsoft.com/office/drawing/2014/main" id="{4DC09E77-7CA4-AE42-B330-F0A7040FA31D}"/>
              </a:ext>
            </a:extLst>
          </p:cNvPr>
          <p:cNvPicPr>
            <a:picLocks noChangeAspect="1"/>
          </p:cNvPicPr>
          <p:nvPr/>
        </p:nvPicPr>
        <p:blipFill rotWithShape="1">
          <a:blip r:embed="rId4"/>
          <a:srcRect l="41926" t="43683" r="1555" b="11763"/>
          <a:stretch/>
        </p:blipFill>
        <p:spPr>
          <a:xfrm>
            <a:off x="410535" y="4772572"/>
            <a:ext cx="3276000" cy="1687407"/>
          </a:xfrm>
          <a:prstGeom prst="rect">
            <a:avLst/>
          </a:prstGeom>
        </p:spPr>
      </p:pic>
      <p:pic>
        <p:nvPicPr>
          <p:cNvPr id="6" name="Billede 5">
            <a:extLst>
              <a:ext uri="{FF2B5EF4-FFF2-40B4-BE49-F238E27FC236}">
                <a16:creationId xmlns:a16="http://schemas.microsoft.com/office/drawing/2014/main" id="{07CDFB75-4F6A-4F42-A20D-9E731C0E2CD5}"/>
              </a:ext>
            </a:extLst>
          </p:cNvPr>
          <p:cNvPicPr>
            <a:picLocks noChangeAspect="1"/>
          </p:cNvPicPr>
          <p:nvPr/>
        </p:nvPicPr>
        <p:blipFill rotWithShape="1">
          <a:blip r:embed="rId5"/>
          <a:srcRect l="41746" t="40929" r="1556" b="12812"/>
          <a:stretch/>
        </p:blipFill>
        <p:spPr>
          <a:xfrm>
            <a:off x="4427620" y="4684320"/>
            <a:ext cx="3276000" cy="1731320"/>
          </a:xfrm>
          <a:prstGeom prst="rect">
            <a:avLst/>
          </a:prstGeom>
        </p:spPr>
      </p:pic>
      <p:pic>
        <p:nvPicPr>
          <p:cNvPr id="7" name="Billede 6">
            <a:extLst>
              <a:ext uri="{FF2B5EF4-FFF2-40B4-BE49-F238E27FC236}">
                <a16:creationId xmlns:a16="http://schemas.microsoft.com/office/drawing/2014/main" id="{4BC87F5B-A548-3C4F-8B57-57206C2A0CBB}"/>
              </a:ext>
            </a:extLst>
          </p:cNvPr>
          <p:cNvPicPr>
            <a:picLocks noChangeAspect="1"/>
          </p:cNvPicPr>
          <p:nvPr/>
        </p:nvPicPr>
        <p:blipFill rotWithShape="1">
          <a:blip r:embed="rId6"/>
          <a:srcRect l="16142" t="22881" r="13755" b="29951"/>
          <a:stretch/>
        </p:blipFill>
        <p:spPr>
          <a:xfrm>
            <a:off x="8277726" y="4772573"/>
            <a:ext cx="3276000" cy="1662616"/>
          </a:xfrm>
          <a:prstGeom prst="rect">
            <a:avLst/>
          </a:prstGeom>
        </p:spPr>
      </p:pic>
      <p:pic>
        <p:nvPicPr>
          <p:cNvPr id="11" name="Billede 10" descr="Et billede, der indeholder grøntsager, frugt og grønt, grønne bønner, Meterbønne&#10;&#10;Automatisk genereret beskrivelse">
            <a:extLst>
              <a:ext uri="{FF2B5EF4-FFF2-40B4-BE49-F238E27FC236}">
                <a16:creationId xmlns:a16="http://schemas.microsoft.com/office/drawing/2014/main" id="{F7F5136F-466D-C039-4089-B57C7DCAD847}"/>
              </a:ext>
            </a:extLst>
          </p:cNvPr>
          <p:cNvPicPr>
            <a:picLocks noChangeAspect="1"/>
          </p:cNvPicPr>
          <p:nvPr/>
        </p:nvPicPr>
        <p:blipFill>
          <a:blip r:embed="rId7">
            <a:extLst>
              <a:ext uri="{28A0092B-C50C-407E-A947-70E740481C1C}">
                <a14:useLocalDpi xmlns:a14="http://schemas.microsoft.com/office/drawing/2010/main" val="0"/>
              </a:ext>
            </a:extLst>
          </a:blip>
          <a:srcRect t="2927" b="7124"/>
          <a:stretch/>
        </p:blipFill>
        <p:spPr>
          <a:xfrm>
            <a:off x="4220271" y="1152939"/>
            <a:ext cx="3846541" cy="2594113"/>
          </a:xfrm>
          <a:prstGeom prst="ellipse">
            <a:avLst/>
          </a:prstGeom>
          <a:ln>
            <a:noFill/>
          </a:ln>
          <a:effectLst>
            <a:softEdge rad="112500"/>
          </a:effectLst>
        </p:spPr>
      </p:pic>
    </p:spTree>
    <p:extLst>
      <p:ext uri="{BB962C8B-B14F-4D97-AF65-F5344CB8AC3E}">
        <p14:creationId xmlns:p14="http://schemas.microsoft.com/office/powerpoint/2010/main" val="3008607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5E8669B8-9807-AB4A-B009-0D223A105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pic>
        <p:nvPicPr>
          <p:cNvPr id="5" name="Billede 4">
            <a:extLst>
              <a:ext uri="{FF2B5EF4-FFF2-40B4-BE49-F238E27FC236}">
                <a16:creationId xmlns:a16="http://schemas.microsoft.com/office/drawing/2014/main" id="{16DCD67A-B0A2-F44C-8D30-C6B98478E92F}"/>
              </a:ext>
            </a:extLst>
          </p:cNvPr>
          <p:cNvPicPr>
            <a:picLocks noChangeAspect="1"/>
          </p:cNvPicPr>
          <p:nvPr/>
        </p:nvPicPr>
        <p:blipFill rotWithShape="1">
          <a:blip r:embed="rId4"/>
          <a:srcRect b="3577"/>
          <a:stretch/>
        </p:blipFill>
        <p:spPr>
          <a:xfrm>
            <a:off x="0" y="2152400"/>
            <a:ext cx="12192000" cy="2634751"/>
          </a:xfrm>
          <a:prstGeom prst="rect">
            <a:avLst/>
          </a:prstGeom>
        </p:spPr>
      </p:pic>
      <p:sp>
        <p:nvSpPr>
          <p:cNvPr id="6" name="Rektangel 5">
            <a:extLst>
              <a:ext uri="{FF2B5EF4-FFF2-40B4-BE49-F238E27FC236}">
                <a16:creationId xmlns:a16="http://schemas.microsoft.com/office/drawing/2014/main" id="{C8279814-26FD-4349-9FCA-1EE6F41D1FFC}"/>
              </a:ext>
            </a:extLst>
          </p:cNvPr>
          <p:cNvSpPr/>
          <p:nvPr/>
        </p:nvSpPr>
        <p:spPr>
          <a:xfrm>
            <a:off x="373951" y="1774126"/>
            <a:ext cx="2622834" cy="369332"/>
          </a:xfrm>
          <a:prstGeom prst="rect">
            <a:avLst/>
          </a:prstGeom>
        </p:spPr>
        <p:txBody>
          <a:bodyPr wrap="none">
            <a:spAutoFit/>
          </a:bodyPr>
          <a:lstStyle/>
          <a:p>
            <a:r>
              <a:rPr lang="da-DK" b="1" dirty="0">
                <a:latin typeface="Calibri" panose="020F0502020204030204" pitchFamily="34" charset="0"/>
                <a:cs typeface="Calibri" panose="020F0502020204030204" pitchFamily="34" charset="0"/>
              </a:rPr>
              <a:t>28 g protein </a:t>
            </a:r>
            <a:r>
              <a:rPr lang="da-DK" dirty="0">
                <a:latin typeface="Calibri" panose="020F0502020204030204" pitchFamily="34" charset="0"/>
                <a:cs typeface="Calibri" panose="020F0502020204030204" pitchFamily="34" charset="0"/>
              </a:rPr>
              <a:t>kan fx være…</a:t>
            </a:r>
          </a:p>
        </p:txBody>
      </p:sp>
      <p:pic>
        <p:nvPicPr>
          <p:cNvPr id="7" name="Billede 6">
            <a:extLst>
              <a:ext uri="{FF2B5EF4-FFF2-40B4-BE49-F238E27FC236}">
                <a16:creationId xmlns:a16="http://schemas.microsoft.com/office/drawing/2014/main" id="{BCF43971-0E47-C345-BDD2-98B7B31FA48C}"/>
              </a:ext>
            </a:extLst>
          </p:cNvPr>
          <p:cNvPicPr>
            <a:picLocks noChangeAspect="1"/>
          </p:cNvPicPr>
          <p:nvPr/>
        </p:nvPicPr>
        <p:blipFill rotWithShape="1">
          <a:blip r:embed="rId5"/>
          <a:srcRect l="42258" t="41038" r="2000" b="13393"/>
          <a:stretch/>
        </p:blipFill>
        <p:spPr>
          <a:xfrm>
            <a:off x="621792" y="4942397"/>
            <a:ext cx="3276000" cy="1780445"/>
          </a:xfrm>
          <a:prstGeom prst="rect">
            <a:avLst/>
          </a:prstGeom>
        </p:spPr>
      </p:pic>
      <p:pic>
        <p:nvPicPr>
          <p:cNvPr id="3" name="Billede 2">
            <a:extLst>
              <a:ext uri="{FF2B5EF4-FFF2-40B4-BE49-F238E27FC236}">
                <a16:creationId xmlns:a16="http://schemas.microsoft.com/office/drawing/2014/main" id="{70AFF1B6-6A2D-6C43-9C3D-AA96292C23D1}"/>
              </a:ext>
            </a:extLst>
          </p:cNvPr>
          <p:cNvPicPr>
            <a:picLocks noChangeAspect="1"/>
          </p:cNvPicPr>
          <p:nvPr/>
        </p:nvPicPr>
        <p:blipFill rotWithShape="1">
          <a:blip r:embed="rId6"/>
          <a:srcRect l="39930" t="39989" r="3007" b="15583"/>
          <a:stretch/>
        </p:blipFill>
        <p:spPr>
          <a:xfrm>
            <a:off x="8641967" y="5020235"/>
            <a:ext cx="3276000" cy="1723030"/>
          </a:xfrm>
          <a:prstGeom prst="rect">
            <a:avLst/>
          </a:prstGeom>
        </p:spPr>
      </p:pic>
      <p:pic>
        <p:nvPicPr>
          <p:cNvPr id="8" name="Billede 7">
            <a:extLst>
              <a:ext uri="{FF2B5EF4-FFF2-40B4-BE49-F238E27FC236}">
                <a16:creationId xmlns:a16="http://schemas.microsoft.com/office/drawing/2014/main" id="{15AE8870-8437-E14C-8D27-921456E11354}"/>
              </a:ext>
            </a:extLst>
          </p:cNvPr>
          <p:cNvPicPr>
            <a:picLocks noChangeAspect="1"/>
          </p:cNvPicPr>
          <p:nvPr/>
        </p:nvPicPr>
        <p:blipFill rotWithShape="1">
          <a:blip r:embed="rId7"/>
          <a:srcRect l="41426" t="41292" r="2542" b="12780"/>
          <a:stretch/>
        </p:blipFill>
        <p:spPr>
          <a:xfrm>
            <a:off x="4410636" y="4984396"/>
            <a:ext cx="3276000" cy="1737094"/>
          </a:xfrm>
          <a:prstGeom prst="rect">
            <a:avLst/>
          </a:prstGeom>
        </p:spPr>
      </p:pic>
    </p:spTree>
    <p:extLst>
      <p:ext uri="{BB962C8B-B14F-4D97-AF65-F5344CB8AC3E}">
        <p14:creationId xmlns:p14="http://schemas.microsoft.com/office/powerpoint/2010/main" val="1829260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1C0DA15A-408D-5C46-9834-EE2A1AA5D337}"/>
              </a:ext>
            </a:extLst>
          </p:cNvPr>
          <p:cNvSpPr>
            <a:spLocks noGrp="1"/>
          </p:cNvSpPr>
          <p:nvPr>
            <p:ph idx="1"/>
          </p:nvPr>
        </p:nvSpPr>
        <p:spPr/>
        <p:txBody>
          <a:bodyPr>
            <a:normAutofit fontScale="77500" lnSpcReduction="20000"/>
          </a:bodyPr>
          <a:lstStyle/>
          <a:p>
            <a:pPr marL="0" indent="0">
              <a:buNone/>
            </a:pPr>
            <a:r>
              <a:rPr lang="da-DK" dirty="0"/>
              <a:t>Får du protein nok – prøv proteinberegneren</a:t>
            </a:r>
          </a:p>
          <a:p>
            <a:pPr marL="0" indent="0">
              <a:buNone/>
            </a:pPr>
            <a:endParaRPr lang="da-DK" dirty="0"/>
          </a:p>
          <a:p>
            <a:r>
              <a:rPr lang="da-DK" dirty="0"/>
              <a:t>Får du – eller din klient - nok protein? Hvordan er proteinindtaget fordelt ud på dagens måltider? Og er kvaliteten af det protein, der indtages, god?</a:t>
            </a:r>
          </a:p>
          <a:p>
            <a:r>
              <a:rPr lang="da-DK" dirty="0"/>
              <a:t>Protein er et energigivende makronæringsstof ligesom kulhydrat og fedt. Et tilstrækkeligt dagligt indtag af proteiner er afgørende for kroppens funktioner og for bevarelse af dine muskler. Protein bidrager nemlig til at vedligeholde og øge muskelmasse. Derudover bidrager protein til at vedligeholde normale knogler. Derfor er det vigtigt, at du får nok af det.</a:t>
            </a:r>
          </a:p>
          <a:p>
            <a:r>
              <a:rPr lang="da-DK" dirty="0"/>
              <a:t>Herudover skal man også være opmærksom på en fødevares proteinkvalitet. Kvaliteten af protein er forskellig fra fødevare til fødevare. En fødevares proteinkvalitet afgøres af sammensætningen af og især indholdet af de essentielle aminosyrer</a:t>
            </a:r>
          </a:p>
          <a:p>
            <a:r>
              <a:rPr lang="da-DK" dirty="0"/>
              <a:t>Tryk her for mere info </a:t>
            </a:r>
            <a:r>
              <a:rPr lang="da-DK" dirty="0" err="1"/>
              <a:t>https</a:t>
            </a:r>
            <a:r>
              <a:rPr lang="da-DK" dirty="0"/>
              <a:t>://</a:t>
            </a:r>
            <a:r>
              <a:rPr lang="da-DK" dirty="0" err="1"/>
              <a:t>www.ernaeringsfokus.dk</a:t>
            </a:r>
            <a:r>
              <a:rPr lang="da-DK" dirty="0"/>
              <a:t>/nyheder/</a:t>
            </a:r>
            <a:r>
              <a:rPr lang="da-DK" dirty="0" err="1"/>
              <a:t>faar</a:t>
            </a:r>
            <a:r>
              <a:rPr lang="da-DK" dirty="0"/>
              <a:t>-du-protein-nok-</a:t>
            </a:r>
            <a:r>
              <a:rPr lang="da-DK" dirty="0" err="1"/>
              <a:t>proev</a:t>
            </a:r>
            <a:r>
              <a:rPr lang="da-DK"/>
              <a:t>-den-nye-proteinberegner/</a:t>
            </a:r>
            <a:endParaRPr lang="da-DK" dirty="0"/>
          </a:p>
          <a:p>
            <a:pPr marL="0" indent="0">
              <a:buNone/>
            </a:pPr>
            <a:endParaRPr lang="da-DK" dirty="0"/>
          </a:p>
        </p:txBody>
      </p:sp>
      <p:pic>
        <p:nvPicPr>
          <p:cNvPr id="4" name="Billede 3">
            <a:extLst>
              <a:ext uri="{FF2B5EF4-FFF2-40B4-BE49-F238E27FC236}">
                <a16:creationId xmlns:a16="http://schemas.microsoft.com/office/drawing/2014/main" id="{6D530930-5C28-1849-B52C-B089F2449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pic>
        <p:nvPicPr>
          <p:cNvPr id="1026" name="Picture 2" descr="Katrine Langvad">
            <a:extLst>
              <a:ext uri="{FF2B5EF4-FFF2-40B4-BE49-F238E27FC236}">
                <a16:creationId xmlns:a16="http://schemas.microsoft.com/office/drawing/2014/main" id="{8E1DA096-D994-E348-89C9-5E7EB86A3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257175"/>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 name="Billede 1">
            <a:extLst>
              <a:ext uri="{FF2B5EF4-FFF2-40B4-BE49-F238E27FC236}">
                <a16:creationId xmlns:a16="http://schemas.microsoft.com/office/drawing/2014/main" id="{7ECFDABC-97ED-D643-B27C-40F75ADED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090" y="5899673"/>
            <a:ext cx="1186568" cy="678882"/>
          </a:xfrm>
          <a:prstGeom prst="rect">
            <a:avLst/>
          </a:prstGeom>
        </p:spPr>
      </p:pic>
    </p:spTree>
    <p:extLst>
      <p:ext uri="{BB962C8B-B14F-4D97-AF65-F5344CB8AC3E}">
        <p14:creationId xmlns:p14="http://schemas.microsoft.com/office/powerpoint/2010/main" val="137011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C8D8E4-43F5-D640-A5A0-DBE4EF50DD69}"/>
              </a:ext>
            </a:extLst>
          </p:cNvPr>
          <p:cNvSpPr>
            <a:spLocks noGrp="1"/>
          </p:cNvSpPr>
          <p:nvPr>
            <p:ph type="title"/>
          </p:nvPr>
        </p:nvSpPr>
        <p:spPr>
          <a:xfrm>
            <a:off x="838200" y="1615687"/>
            <a:ext cx="10515600" cy="1325563"/>
          </a:xfrm>
        </p:spPr>
        <p:txBody>
          <a:bodyPr/>
          <a:lstStyle/>
          <a:p>
            <a:r>
              <a:rPr lang="da-DK" dirty="0"/>
              <a:t>Måltidsberegner – Lav personlige kostplaner</a:t>
            </a:r>
          </a:p>
        </p:txBody>
      </p:sp>
      <p:sp>
        <p:nvSpPr>
          <p:cNvPr id="3" name="Rektangel 2">
            <a:extLst>
              <a:ext uri="{FF2B5EF4-FFF2-40B4-BE49-F238E27FC236}">
                <a16:creationId xmlns:a16="http://schemas.microsoft.com/office/drawing/2014/main" id="{A7465E0F-18C2-C24C-8E01-6113B116A194}"/>
              </a:ext>
            </a:extLst>
          </p:cNvPr>
          <p:cNvSpPr/>
          <p:nvPr/>
        </p:nvSpPr>
        <p:spPr>
          <a:xfrm>
            <a:off x="937589" y="2584433"/>
            <a:ext cx="10631559" cy="34163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2529"/>
              </a:solidFill>
              <a:effectLst/>
              <a:uLnTx/>
              <a:uFillTx/>
              <a:latin typeface="LF Press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12529"/>
                </a:solidFill>
                <a:effectLst/>
                <a:uLnTx/>
                <a:uFillTx/>
                <a:latin typeface="LF Press Sans"/>
                <a:ea typeface="+mn-ea"/>
                <a:cs typeface="+mn-cs"/>
              </a:rPr>
              <a:t>Måltidsberegneren giver dig inspiration til at sammensætte personlige dagskostforslag. Ved at indtaste få personlige data og vælge imellem en række måltider, dannes en eller flere personlige kostplaner. Energibidraget for hvert af de valgte måltider kan følges vha. en energi- og kalorieberegner.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800" b="0" i="0" u="none" strike="noStrike" kern="1200" cap="none" spc="0" normalizeH="0" baseline="0" noProof="0" dirty="0">
              <a:ln>
                <a:noFill/>
              </a:ln>
              <a:solidFill>
                <a:srgbClr val="212529"/>
              </a:solidFill>
              <a:effectLst/>
              <a:uLnTx/>
              <a:uFillTx/>
              <a:latin typeface="LF Press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12529"/>
                </a:solidFill>
                <a:effectLst/>
                <a:uLnTx/>
                <a:uFillTx/>
                <a:latin typeface="LF Press Sans"/>
                <a:ea typeface="+mn-ea"/>
                <a:cs typeface="+mn-cs"/>
              </a:rPr>
              <a:t>Beregneren kan anvendes til personer, der ønsker enten vægttab, vægtvedligehold, vægtøgning eller bare ønsker en madplan med sunde og lækre retter.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2529"/>
              </a:solidFill>
              <a:effectLst/>
              <a:uLnTx/>
              <a:uFillTx/>
              <a:latin typeface="LF Press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800" b="0" i="0" u="none" strike="noStrike" kern="1200" cap="none" spc="0" normalizeH="0" baseline="0" noProof="0" dirty="0">
                <a:ln>
                  <a:noFill/>
                </a:ln>
                <a:solidFill>
                  <a:srgbClr val="212529"/>
                </a:solidFill>
                <a:effectLst/>
                <a:uLnTx/>
                <a:uFillTx/>
                <a:latin typeface="LF Press Sans"/>
                <a:ea typeface="+mn-ea"/>
                <a:cs typeface="+mn-cs"/>
              </a:rPr>
              <a:t>Se denne korte </a:t>
            </a:r>
            <a:r>
              <a:rPr kumimoji="0" lang="da-DK" sz="1800" b="0" i="0" u="sng" strike="noStrike" kern="1200" cap="none" spc="0" normalizeH="0" baseline="0" noProof="0" dirty="0">
                <a:ln>
                  <a:noFill/>
                </a:ln>
                <a:solidFill>
                  <a:srgbClr val="07243B"/>
                </a:solidFill>
                <a:effectLst/>
                <a:uLnTx/>
                <a:uFillTx/>
                <a:latin typeface="LF Press Sans"/>
                <a:ea typeface="+mn-ea"/>
                <a:cs typeface="+mn-cs"/>
                <a:hlinkClick r:id="rId2" tooltip="Lav Personlige Måltidsplaner Med Måltidsberegneren 16 February 2024"/>
              </a:rPr>
              <a:t>videoguide (2:31 min)</a:t>
            </a:r>
            <a:r>
              <a:rPr kumimoji="0" lang="da-DK" sz="1800" b="0" i="0" u="none" strike="noStrike" kern="1200" cap="none" spc="0" normalizeH="0" baseline="0" noProof="0" dirty="0">
                <a:ln>
                  <a:noFill/>
                </a:ln>
                <a:solidFill>
                  <a:srgbClr val="212529"/>
                </a:solidFill>
                <a:effectLst/>
                <a:uLnTx/>
                <a:uFillTx/>
                <a:latin typeface="LF Press Sans"/>
                <a:ea typeface="+mn-ea"/>
                <a:cs typeface="+mn-cs"/>
              </a:rPr>
              <a:t> og find ud af, hvordan du nemt kan bruge Måltidsberegneren.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2529"/>
              </a:solidFill>
              <a:effectLst/>
              <a:uLnTx/>
              <a:uFillTx/>
              <a:latin typeface="LF Press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212529"/>
                </a:solidFill>
                <a:effectLst/>
                <a:uLnTx/>
                <a:uFillTx/>
                <a:latin typeface="LF Press Sans"/>
                <a:ea typeface="+mn-ea"/>
                <a:cs typeface="+mn-cs"/>
              </a:rPr>
              <a:t>Måltidsberegner - Lav personlige måltidsplaner tryk her </a:t>
            </a:r>
            <a:r>
              <a:rPr kumimoji="0" lang="da-DK" sz="1800" b="0" i="0" u="none" strike="noStrike" kern="1200" cap="none" spc="0" normalizeH="0" baseline="0" noProof="0" dirty="0" err="1">
                <a:ln>
                  <a:noFill/>
                </a:ln>
                <a:solidFill>
                  <a:srgbClr val="212529"/>
                </a:solidFill>
                <a:effectLst/>
                <a:uLnTx/>
                <a:uFillTx/>
                <a:latin typeface="LF Press Sans"/>
                <a:ea typeface="+mn-ea"/>
                <a:cs typeface="+mn-cs"/>
              </a:rPr>
              <a:t>https</a:t>
            </a:r>
            <a:r>
              <a:rPr kumimoji="0" lang="da-DK" sz="1800" b="0" i="0" u="none" strike="noStrike" kern="1200" cap="none" spc="0" normalizeH="0" baseline="0" noProof="0" dirty="0">
                <a:ln>
                  <a:noFill/>
                </a:ln>
                <a:solidFill>
                  <a:srgbClr val="212529"/>
                </a:solidFill>
                <a:effectLst/>
                <a:uLnTx/>
                <a:uFillTx/>
                <a:latin typeface="LF Press Sans"/>
                <a:ea typeface="+mn-ea"/>
                <a:cs typeface="+mn-cs"/>
              </a:rPr>
              <a:t>://</a:t>
            </a:r>
            <a:r>
              <a:rPr kumimoji="0" lang="da-DK" sz="1800" b="0" i="0" u="none" strike="noStrike" kern="1200" cap="none" spc="0" normalizeH="0" baseline="0" noProof="0" dirty="0" err="1">
                <a:ln>
                  <a:noFill/>
                </a:ln>
                <a:solidFill>
                  <a:srgbClr val="212529"/>
                </a:solidFill>
                <a:effectLst/>
                <a:uLnTx/>
                <a:uFillTx/>
                <a:latin typeface="LF Press Sans"/>
                <a:ea typeface="+mn-ea"/>
                <a:cs typeface="+mn-cs"/>
              </a:rPr>
              <a:t>www.ernaeringsfokus.dk</a:t>
            </a:r>
            <a:r>
              <a:rPr kumimoji="0" lang="da-DK" sz="1800" b="0" i="0" u="none" strike="noStrike" kern="1200" cap="none" spc="0" normalizeH="0" baseline="0" noProof="0" dirty="0">
                <a:ln>
                  <a:noFill/>
                </a:ln>
                <a:solidFill>
                  <a:srgbClr val="212529"/>
                </a:solidFill>
                <a:effectLst/>
                <a:uLnTx/>
                <a:uFillTx/>
                <a:latin typeface="LF Press Sans"/>
                <a:ea typeface="+mn-ea"/>
                <a:cs typeface="+mn-cs"/>
              </a:rPr>
              <a:t>/</a:t>
            </a:r>
            <a:r>
              <a:rPr kumimoji="0" lang="da-DK" sz="1800" b="0" i="0" u="none" strike="noStrike" kern="1200" cap="none" spc="0" normalizeH="0" baseline="0" noProof="0" dirty="0" err="1">
                <a:ln>
                  <a:noFill/>
                </a:ln>
                <a:solidFill>
                  <a:srgbClr val="212529"/>
                </a:solidFill>
                <a:effectLst/>
                <a:uLnTx/>
                <a:uFillTx/>
                <a:latin typeface="LF Press Sans"/>
                <a:ea typeface="+mn-ea"/>
                <a:cs typeface="+mn-cs"/>
              </a:rPr>
              <a:t>maaltidsberegner</a:t>
            </a:r>
            <a:r>
              <a:rPr kumimoji="0" lang="da-DK" sz="1800" b="0" i="0" u="none" strike="noStrike" kern="1200" cap="none" spc="0" normalizeH="0" baseline="0" noProof="0" dirty="0">
                <a:ln>
                  <a:noFill/>
                </a:ln>
                <a:solidFill>
                  <a:srgbClr val="212529"/>
                </a:solidFill>
                <a:effectLst/>
                <a:uLnTx/>
                <a:uFillTx/>
                <a:latin typeface="LF Press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212529"/>
              </a:solidFill>
              <a:effectLst/>
              <a:uLnTx/>
              <a:uFillTx/>
              <a:latin typeface="LF Press Sans"/>
              <a:ea typeface="+mn-ea"/>
              <a:cs typeface="+mn-cs"/>
            </a:endParaRPr>
          </a:p>
        </p:txBody>
      </p:sp>
      <p:pic>
        <p:nvPicPr>
          <p:cNvPr id="4" name="Billede 3">
            <a:extLst>
              <a:ext uri="{FF2B5EF4-FFF2-40B4-BE49-F238E27FC236}">
                <a16:creationId xmlns:a16="http://schemas.microsoft.com/office/drawing/2014/main" id="{DE5B75F6-7C8A-1848-AB09-9B9100B06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22"/>
            <a:ext cx="12192000" cy="1568824"/>
          </a:xfrm>
          <a:prstGeom prst="rect">
            <a:avLst/>
          </a:prstGeom>
        </p:spPr>
      </p:pic>
      <p:pic>
        <p:nvPicPr>
          <p:cNvPr id="5" name="Billede 4">
            <a:extLst>
              <a:ext uri="{FF2B5EF4-FFF2-40B4-BE49-F238E27FC236}">
                <a16:creationId xmlns:a16="http://schemas.microsoft.com/office/drawing/2014/main" id="{85869313-48F9-8950-DA4D-AB1B8011C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4090" y="5899673"/>
            <a:ext cx="1186568" cy="678882"/>
          </a:xfrm>
          <a:prstGeom prst="rect">
            <a:avLst/>
          </a:prstGeom>
        </p:spPr>
      </p:pic>
    </p:spTree>
    <p:extLst>
      <p:ext uri="{BB962C8B-B14F-4D97-AF65-F5344CB8AC3E}">
        <p14:creationId xmlns:p14="http://schemas.microsoft.com/office/powerpoint/2010/main" val="871600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C8B74-6F3D-471D-A732-C76E18BC4588}"/>
              </a:ext>
            </a:extLst>
          </p:cNvPr>
          <p:cNvSpPr>
            <a:spLocks noGrp="1"/>
          </p:cNvSpPr>
          <p:nvPr>
            <p:ph type="title"/>
          </p:nvPr>
        </p:nvSpPr>
        <p:spPr>
          <a:xfrm>
            <a:off x="-742426" y="2879445"/>
            <a:ext cx="10515600" cy="2580908"/>
          </a:xfrm>
        </p:spPr>
        <p:txBody>
          <a:bodyPr>
            <a:noAutofit/>
          </a:bodyPr>
          <a:lstStyle/>
          <a:p>
            <a:pPr algn="ctr"/>
            <a:br>
              <a:rPr lang="da-DK" sz="4000" b="1" dirty="0"/>
            </a:br>
            <a:r>
              <a:rPr lang="da-DK" sz="4000" dirty="0"/>
              <a:t>Vidste du at… Protein</a:t>
            </a:r>
            <a:br>
              <a:rPr lang="da-DK" sz="4000" dirty="0"/>
            </a:br>
            <a:r>
              <a:rPr lang="da-DK" sz="4000" dirty="0"/>
              <a:t>kan bestilles eller downloades </a:t>
            </a:r>
            <a:r>
              <a:rPr lang="da-DK" sz="4000" u="sng" dirty="0"/>
              <a:t>gratis</a:t>
            </a:r>
            <a:r>
              <a:rPr lang="da-DK" sz="4000" dirty="0"/>
              <a:t> her:</a:t>
            </a:r>
            <a:br>
              <a:rPr lang="da-DK" sz="4000" dirty="0"/>
            </a:br>
            <a:br>
              <a:rPr lang="da-DK" sz="4000" dirty="0"/>
            </a:br>
            <a:br>
              <a:rPr lang="da-DK" sz="4000" dirty="0"/>
            </a:br>
            <a:r>
              <a:rPr lang="da-DK" sz="4000" dirty="0"/>
              <a:t> 		</a:t>
            </a:r>
            <a:r>
              <a:rPr lang="da-DK" sz="4000" dirty="0">
                <a:hlinkClick r:id="rId2"/>
              </a:rPr>
              <a:t>www.ernæringsfokus.dk</a:t>
            </a:r>
            <a:endParaRPr lang="da-DK" sz="4000" dirty="0"/>
          </a:p>
        </p:txBody>
      </p:sp>
      <p:pic>
        <p:nvPicPr>
          <p:cNvPr id="8" name="Billede 7">
            <a:extLst>
              <a:ext uri="{FF2B5EF4-FFF2-40B4-BE49-F238E27FC236}">
                <a16:creationId xmlns:a16="http://schemas.microsoft.com/office/drawing/2014/main" id="{D94D4200-8510-4C59-AE1F-C5E994FA96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4090" y="5899673"/>
            <a:ext cx="1186568" cy="678882"/>
          </a:xfrm>
          <a:prstGeom prst="rect">
            <a:avLst/>
          </a:prstGeom>
        </p:spPr>
      </p:pic>
      <p:pic>
        <p:nvPicPr>
          <p:cNvPr id="7" name="Billede 6">
            <a:extLst>
              <a:ext uri="{FF2B5EF4-FFF2-40B4-BE49-F238E27FC236}">
                <a16:creationId xmlns:a16="http://schemas.microsoft.com/office/drawing/2014/main" id="{1DBCA46C-3C01-0F47-BEE7-1D7ECDD5B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pic>
        <p:nvPicPr>
          <p:cNvPr id="3" name="Billede 2">
            <a:extLst>
              <a:ext uri="{FF2B5EF4-FFF2-40B4-BE49-F238E27FC236}">
                <a16:creationId xmlns:a16="http://schemas.microsoft.com/office/drawing/2014/main" id="{B7928003-534A-2142-81DA-D2613E4F928A}"/>
              </a:ext>
            </a:extLst>
          </p:cNvPr>
          <p:cNvPicPr>
            <a:picLocks noChangeAspect="1"/>
          </p:cNvPicPr>
          <p:nvPr/>
        </p:nvPicPr>
        <p:blipFill>
          <a:blip r:embed="rId5"/>
          <a:stretch>
            <a:fillRect/>
          </a:stretch>
        </p:blipFill>
        <p:spPr>
          <a:xfrm>
            <a:off x="9020809" y="1763567"/>
            <a:ext cx="2520000" cy="3544991"/>
          </a:xfrm>
          <a:prstGeom prst="rect">
            <a:avLst/>
          </a:prstGeom>
        </p:spPr>
      </p:pic>
    </p:spTree>
    <p:extLst>
      <p:ext uri="{BB962C8B-B14F-4D97-AF65-F5344CB8AC3E}">
        <p14:creationId xmlns:p14="http://schemas.microsoft.com/office/powerpoint/2010/main" val="416030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AED86109-A2F3-8A49-A1FC-A7F61BCAE1F6}"/>
              </a:ext>
            </a:extLst>
          </p:cNvPr>
          <p:cNvSpPr>
            <a:spLocks noGrp="1"/>
          </p:cNvSpPr>
          <p:nvPr>
            <p:ph idx="1"/>
          </p:nvPr>
        </p:nvSpPr>
        <p:spPr/>
        <p:txBody>
          <a:bodyPr/>
          <a:lstStyle/>
          <a:p>
            <a:pPr marL="0" indent="0">
              <a:buNone/>
            </a:pPr>
            <a:r>
              <a:rPr lang="da-DK" sz="1800" dirty="0"/>
              <a:t>Hvad er proteiner?</a:t>
            </a:r>
          </a:p>
          <a:p>
            <a:r>
              <a:rPr lang="da-DK" sz="1800" dirty="0"/>
              <a:t>Proteiner er kroppens byggesten og bruges bl.a. til at opbygge muskelceller, hormoner, antistoffer og enzymer. Proteiner er sammensat af aminosyrer, og nogle aminosyrer er essentielle dvs. at kroppen ikke selv er i stand til at danne dem og derfor skal de tilføres gennem kosten</a:t>
            </a:r>
          </a:p>
          <a:p>
            <a:pPr marL="0" indent="0">
              <a:buNone/>
            </a:pPr>
            <a:endParaRPr lang="da-DK" dirty="0"/>
          </a:p>
        </p:txBody>
      </p:sp>
      <p:pic>
        <p:nvPicPr>
          <p:cNvPr id="4" name="Billede 3">
            <a:extLst>
              <a:ext uri="{FF2B5EF4-FFF2-40B4-BE49-F238E27FC236}">
                <a16:creationId xmlns:a16="http://schemas.microsoft.com/office/drawing/2014/main" id="{2B261CA0-D8A5-0442-8F57-DD22E1F41A2F}"/>
              </a:ext>
            </a:extLst>
          </p:cNvPr>
          <p:cNvPicPr>
            <a:picLocks noChangeAspect="1"/>
          </p:cNvPicPr>
          <p:nvPr/>
        </p:nvPicPr>
        <p:blipFill rotWithShape="1">
          <a:blip r:embed="rId2"/>
          <a:srcRect l="10026" t="20654" r="5647"/>
          <a:stretch/>
        </p:blipFill>
        <p:spPr>
          <a:xfrm>
            <a:off x="2510116" y="3173536"/>
            <a:ext cx="5472000" cy="3594724"/>
          </a:xfrm>
          <a:prstGeom prst="rect">
            <a:avLst/>
          </a:prstGeom>
        </p:spPr>
      </p:pic>
      <p:pic>
        <p:nvPicPr>
          <p:cNvPr id="6" name="Billede 5">
            <a:extLst>
              <a:ext uri="{FF2B5EF4-FFF2-40B4-BE49-F238E27FC236}">
                <a16:creationId xmlns:a16="http://schemas.microsoft.com/office/drawing/2014/main" id="{71CF108F-524A-5046-A73B-2C546533F1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2" name="Tekstfelt 1">
            <a:extLst>
              <a:ext uri="{FF2B5EF4-FFF2-40B4-BE49-F238E27FC236}">
                <a16:creationId xmlns:a16="http://schemas.microsoft.com/office/drawing/2014/main" id="{BE41E9D5-7A03-1D4D-BF5E-E4A6999ACA43}"/>
              </a:ext>
            </a:extLst>
          </p:cNvPr>
          <p:cNvSpPr txBox="1"/>
          <p:nvPr/>
        </p:nvSpPr>
        <p:spPr>
          <a:xfrm>
            <a:off x="645459" y="6544237"/>
            <a:ext cx="3998259" cy="261610"/>
          </a:xfrm>
          <a:prstGeom prst="rect">
            <a:avLst/>
          </a:prstGeom>
          <a:noFill/>
        </p:spPr>
        <p:txBody>
          <a:bodyPr wrap="square" rtlCol="0">
            <a:spAutoFit/>
          </a:bodyPr>
          <a:lstStyle/>
          <a:p>
            <a:r>
              <a:rPr lang="da-DK" sz="1100" dirty="0"/>
              <a:t>Kilde: </a:t>
            </a:r>
            <a:r>
              <a:rPr lang="da-DK" sz="1100" dirty="0" err="1"/>
              <a:t>Fødevarestyrrelsen.dk</a:t>
            </a:r>
            <a:endParaRPr lang="da-DK" sz="1100" dirty="0"/>
          </a:p>
        </p:txBody>
      </p:sp>
    </p:spTree>
    <p:extLst>
      <p:ext uri="{BB962C8B-B14F-4D97-AF65-F5344CB8AC3E}">
        <p14:creationId xmlns:p14="http://schemas.microsoft.com/office/powerpoint/2010/main" val="2291631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10967F-F484-46EF-8F4A-F75E5564B7B7}"/>
              </a:ext>
            </a:extLst>
          </p:cNvPr>
          <p:cNvSpPr>
            <a:spLocks noGrp="1"/>
          </p:cNvSpPr>
          <p:nvPr>
            <p:ph type="ctrTitle"/>
          </p:nvPr>
        </p:nvSpPr>
        <p:spPr>
          <a:xfrm>
            <a:off x="1996107" y="1974715"/>
            <a:ext cx="8199783" cy="1549870"/>
          </a:xfrm>
        </p:spPr>
        <p:txBody>
          <a:bodyPr>
            <a:normAutofit/>
          </a:bodyPr>
          <a:lstStyle/>
          <a:p>
            <a:r>
              <a:rPr lang="da-DK" sz="4000" dirty="0"/>
              <a:t>Find masser af inspiration og opskrifter på </a:t>
            </a:r>
            <a:r>
              <a:rPr lang="da-DK" sz="4000" b="1" dirty="0">
                <a:hlinkClick r:id="rId3"/>
              </a:rPr>
              <a:t>voresmad.dk</a:t>
            </a:r>
            <a:endParaRPr lang="da-DK" sz="4000" b="1" dirty="0"/>
          </a:p>
        </p:txBody>
      </p:sp>
      <p:pic>
        <p:nvPicPr>
          <p:cNvPr id="6" name="Billede 5">
            <a:extLst>
              <a:ext uri="{FF2B5EF4-FFF2-40B4-BE49-F238E27FC236}">
                <a16:creationId xmlns:a16="http://schemas.microsoft.com/office/drawing/2014/main" id="{23E0EA0C-A9C7-40C9-94BB-7DEA9DE6344B}"/>
              </a:ext>
            </a:extLst>
          </p:cNvPr>
          <p:cNvPicPr>
            <a:picLocks noChangeAspect="1"/>
          </p:cNvPicPr>
          <p:nvPr/>
        </p:nvPicPr>
        <p:blipFill rotWithShape="1">
          <a:blip r:embed="rId4"/>
          <a:srcRect l="57115" t="32460" r="24654" b="16257"/>
          <a:stretch/>
        </p:blipFill>
        <p:spPr>
          <a:xfrm>
            <a:off x="4567460" y="4065563"/>
            <a:ext cx="3254024" cy="2574387"/>
          </a:xfrm>
          <a:prstGeom prst="rect">
            <a:avLst/>
          </a:prstGeom>
        </p:spPr>
      </p:pic>
      <p:pic>
        <p:nvPicPr>
          <p:cNvPr id="8" name="Billede 7">
            <a:extLst>
              <a:ext uri="{FF2B5EF4-FFF2-40B4-BE49-F238E27FC236}">
                <a16:creationId xmlns:a16="http://schemas.microsoft.com/office/drawing/2014/main" id="{D6CE6F3C-DF77-4019-AC9D-6D3698C4EF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4090" y="5899673"/>
            <a:ext cx="1186568" cy="678882"/>
          </a:xfrm>
          <a:prstGeom prst="rect">
            <a:avLst/>
          </a:prstGeom>
        </p:spPr>
      </p:pic>
      <p:pic>
        <p:nvPicPr>
          <p:cNvPr id="9" name="Billede 8">
            <a:extLst>
              <a:ext uri="{FF2B5EF4-FFF2-40B4-BE49-F238E27FC236}">
                <a16:creationId xmlns:a16="http://schemas.microsoft.com/office/drawing/2014/main" id="{374BF1E5-CB53-E944-93FC-00DC706EB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Tree>
    <p:extLst>
      <p:ext uri="{BB962C8B-B14F-4D97-AF65-F5344CB8AC3E}">
        <p14:creationId xmlns:p14="http://schemas.microsoft.com/office/powerpoint/2010/main" val="3472369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E3BF0E3-7071-9A49-83C3-8F62A73ED9FE}"/>
              </a:ext>
            </a:extLst>
          </p:cNvPr>
          <p:cNvSpPr>
            <a:spLocks noGrp="1"/>
          </p:cNvSpPr>
          <p:nvPr>
            <p:ph idx="1"/>
          </p:nvPr>
        </p:nvSpPr>
        <p:spPr>
          <a:xfrm>
            <a:off x="838200" y="1762563"/>
            <a:ext cx="10515600" cy="4351338"/>
          </a:xfrm>
        </p:spPr>
        <p:txBody>
          <a:bodyPr>
            <a:normAutofit/>
          </a:bodyPr>
          <a:lstStyle/>
          <a:p>
            <a:pPr marL="0" indent="0">
              <a:buNone/>
            </a:pPr>
            <a:r>
              <a:rPr lang="da-DK" sz="1800" dirty="0"/>
              <a:t>Protein og aminosyrer er essentielle byggeklodser og bruges også som brændstof/energi</a:t>
            </a:r>
          </a:p>
        </p:txBody>
      </p:sp>
      <p:pic>
        <p:nvPicPr>
          <p:cNvPr id="4" name="Billede 3">
            <a:extLst>
              <a:ext uri="{FF2B5EF4-FFF2-40B4-BE49-F238E27FC236}">
                <a16:creationId xmlns:a16="http://schemas.microsoft.com/office/drawing/2014/main" id="{DC9E9748-EC45-7744-A69B-0BAC468D9665}"/>
              </a:ext>
            </a:extLst>
          </p:cNvPr>
          <p:cNvPicPr>
            <a:picLocks noChangeAspect="1"/>
          </p:cNvPicPr>
          <p:nvPr/>
        </p:nvPicPr>
        <p:blipFill rotWithShape="1">
          <a:blip r:embed="rId2"/>
          <a:srcRect l="1961" r="1961" b="5050"/>
          <a:stretch/>
        </p:blipFill>
        <p:spPr>
          <a:xfrm>
            <a:off x="2563903" y="2155565"/>
            <a:ext cx="6383828" cy="4644000"/>
          </a:xfrm>
          <a:prstGeom prst="rect">
            <a:avLst/>
          </a:prstGeom>
        </p:spPr>
      </p:pic>
      <p:pic>
        <p:nvPicPr>
          <p:cNvPr id="5" name="Billede 4">
            <a:extLst>
              <a:ext uri="{FF2B5EF4-FFF2-40B4-BE49-F238E27FC236}">
                <a16:creationId xmlns:a16="http://schemas.microsoft.com/office/drawing/2014/main" id="{1EB00846-A035-BC4F-9926-FB0B8B7A3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2" name="Tekstfelt 1">
            <a:extLst>
              <a:ext uri="{FF2B5EF4-FFF2-40B4-BE49-F238E27FC236}">
                <a16:creationId xmlns:a16="http://schemas.microsoft.com/office/drawing/2014/main" id="{880D834C-F9C8-F54A-960F-34A7408A9C9C}"/>
              </a:ext>
            </a:extLst>
          </p:cNvPr>
          <p:cNvSpPr txBox="1"/>
          <p:nvPr/>
        </p:nvSpPr>
        <p:spPr>
          <a:xfrm>
            <a:off x="0" y="6615953"/>
            <a:ext cx="4894729" cy="261610"/>
          </a:xfrm>
          <a:prstGeom prst="rect">
            <a:avLst/>
          </a:prstGeom>
          <a:noFill/>
        </p:spPr>
        <p:txBody>
          <a:bodyPr wrap="square" rtlCol="0">
            <a:spAutoFit/>
          </a:bodyPr>
          <a:lstStyle/>
          <a:p>
            <a:r>
              <a:rPr lang="da-DK" sz="1100" dirty="0"/>
              <a:t>Kilde: Nordic Nutrition </a:t>
            </a:r>
            <a:r>
              <a:rPr lang="da-DK" sz="1100" dirty="0" err="1"/>
              <a:t>Recommendations</a:t>
            </a:r>
            <a:r>
              <a:rPr lang="da-DK" sz="1100" dirty="0"/>
              <a:t>, 2023</a:t>
            </a:r>
          </a:p>
        </p:txBody>
      </p:sp>
    </p:spTree>
    <p:extLst>
      <p:ext uri="{BB962C8B-B14F-4D97-AF65-F5344CB8AC3E}">
        <p14:creationId xmlns:p14="http://schemas.microsoft.com/office/powerpoint/2010/main" val="1305940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DDE6337A-7E35-7147-B308-E7F13895DE3A}"/>
              </a:ext>
            </a:extLst>
          </p:cNvPr>
          <p:cNvSpPr>
            <a:spLocks noGrp="1"/>
          </p:cNvSpPr>
          <p:nvPr>
            <p:ph idx="1"/>
          </p:nvPr>
        </p:nvSpPr>
        <p:spPr>
          <a:xfrm>
            <a:off x="838200" y="1825624"/>
            <a:ext cx="10515600" cy="4754469"/>
          </a:xfrm>
        </p:spPr>
        <p:txBody>
          <a:bodyPr>
            <a:normAutofit fontScale="62500" lnSpcReduction="20000"/>
          </a:bodyPr>
          <a:lstStyle/>
          <a:p>
            <a:pPr marL="0" indent="0">
              <a:buNone/>
            </a:pPr>
            <a:r>
              <a:rPr lang="da-DK" sz="3300" b="1" dirty="0"/>
              <a:t>Hvor meget protein skal jeg spise dagligt?</a:t>
            </a:r>
            <a:endParaRPr lang="da-DK" sz="3300" dirty="0"/>
          </a:p>
          <a:p>
            <a:pPr marL="0" indent="0">
              <a:buNone/>
            </a:pPr>
            <a:endParaRPr lang="da-DK" sz="3300" b="1" dirty="0"/>
          </a:p>
          <a:p>
            <a:pPr marL="0" indent="0">
              <a:buNone/>
            </a:pPr>
            <a:r>
              <a:rPr lang="da-DK" sz="3300" b="1" dirty="0"/>
              <a:t>Børn og voksne, 2-70 år:</a:t>
            </a:r>
          </a:p>
          <a:p>
            <a:r>
              <a:rPr lang="da-DK" sz="3300" dirty="0"/>
              <a:t>10-20 % af energien skal være fra protein. Det svarer til cirka 0,8-1,1 gram protein pr. kg kropsvægt pr. dag.</a:t>
            </a:r>
          </a:p>
          <a:p>
            <a:pPr marL="222250" indent="0">
              <a:buNone/>
            </a:pPr>
            <a:r>
              <a:rPr lang="da-DK" sz="3300" dirty="0">
                <a:cs typeface="Calibri" panose="020F0502020204030204" pitchFamily="34" charset="0"/>
              </a:rPr>
              <a:t>Dvs. en kvinde på 65 kg har brug for ml. 52,0 - 71,5 g protein om dagen og en mand på 80 kg har brug for ml. 64 - 88 g protein om dagen. </a:t>
            </a:r>
            <a:endParaRPr lang="da-DK" sz="3300" dirty="0"/>
          </a:p>
          <a:p>
            <a:pPr marL="0" indent="0">
              <a:buNone/>
            </a:pPr>
            <a:endParaRPr lang="da-DK" sz="3300" b="1" dirty="0"/>
          </a:p>
          <a:p>
            <a:pPr marL="0" indent="0">
              <a:buNone/>
            </a:pPr>
            <a:r>
              <a:rPr lang="da-DK" sz="3300" b="1" dirty="0"/>
              <a:t>Voksne over 70 år:</a:t>
            </a:r>
          </a:p>
          <a:p>
            <a:r>
              <a:rPr lang="da-DK" sz="3300" dirty="0"/>
              <a:t>15-20 % af energien skal være fra protein. Det svarer til cirka 1,2–1,5 gram protein pr. kg kropsvægt pr. dag. </a:t>
            </a:r>
          </a:p>
          <a:p>
            <a:pPr marL="222250" indent="0">
              <a:buNone/>
            </a:pPr>
            <a:r>
              <a:rPr lang="da-DK" sz="3300" dirty="0">
                <a:cs typeface="Calibri" panose="020F0502020204030204" pitchFamily="34" charset="0"/>
              </a:rPr>
              <a:t>Dvs. en kvinde på 65 kg har brug for ml. 78 – 97,5 g protein om dagen og en mand på 80 kg har brug for ml. 96 – 120  g protein om dagen. </a:t>
            </a:r>
          </a:p>
          <a:p>
            <a:pPr marL="742950" lvl="1" indent="-285750">
              <a:buFontTx/>
              <a:buChar char="-"/>
            </a:pPr>
            <a:endParaRPr lang="da-DK" sz="3300" dirty="0"/>
          </a:p>
          <a:p>
            <a:pPr marL="0" indent="0">
              <a:buNone/>
            </a:pPr>
            <a:r>
              <a:rPr lang="da-DK" sz="1800" dirty="0"/>
              <a:t>Kilde: Nordic Nutrition </a:t>
            </a:r>
            <a:r>
              <a:rPr lang="da-DK" sz="1800" dirty="0" err="1"/>
              <a:t>Recommendations</a:t>
            </a:r>
            <a:r>
              <a:rPr lang="da-DK" sz="1800" dirty="0"/>
              <a:t>, 2023</a:t>
            </a:r>
          </a:p>
          <a:p>
            <a:pPr marL="0" indent="0">
              <a:buNone/>
            </a:pPr>
            <a:endParaRPr lang="da-DK" sz="1800" dirty="0"/>
          </a:p>
          <a:p>
            <a:pPr marL="0" indent="0">
              <a:buNone/>
            </a:pPr>
            <a:endParaRPr lang="da-DK" dirty="0"/>
          </a:p>
        </p:txBody>
      </p:sp>
      <p:pic>
        <p:nvPicPr>
          <p:cNvPr id="5" name="Billede 4">
            <a:extLst>
              <a:ext uri="{FF2B5EF4-FFF2-40B4-BE49-F238E27FC236}">
                <a16:creationId xmlns:a16="http://schemas.microsoft.com/office/drawing/2014/main" id="{3869E398-061F-9344-AAF5-27EDBA584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0" y="8968"/>
            <a:ext cx="12192000" cy="1568824"/>
          </a:xfrm>
          <a:prstGeom prst="rect">
            <a:avLst/>
          </a:prstGeom>
        </p:spPr>
      </p:pic>
    </p:spTree>
    <p:extLst>
      <p:ext uri="{BB962C8B-B14F-4D97-AF65-F5344CB8AC3E}">
        <p14:creationId xmlns:p14="http://schemas.microsoft.com/office/powerpoint/2010/main" val="3419621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E16FFB5-D30B-FC40-8751-155561B482C0}"/>
              </a:ext>
            </a:extLst>
          </p:cNvPr>
          <p:cNvSpPr>
            <a:spLocks noGrp="1"/>
          </p:cNvSpPr>
          <p:nvPr>
            <p:ph idx="1"/>
          </p:nvPr>
        </p:nvSpPr>
        <p:spPr/>
        <p:txBody>
          <a:bodyPr>
            <a:normAutofit fontScale="70000" lnSpcReduction="20000"/>
          </a:bodyPr>
          <a:lstStyle/>
          <a:p>
            <a:pPr marL="0" indent="0">
              <a:buNone/>
            </a:pPr>
            <a:r>
              <a:rPr lang="da-DK" b="1" dirty="0"/>
              <a:t>Proteinanbefalinger ved forskellige behov</a:t>
            </a:r>
          </a:p>
          <a:p>
            <a:r>
              <a:rPr lang="da-DK" b="1" dirty="0"/>
              <a:t>Træning -</a:t>
            </a:r>
            <a:r>
              <a:rPr lang="da-DK" dirty="0"/>
              <a:t> 1,1 g protein pr. kg kropsvægt dækker behovet hos folk med almindelige dagligdags sports- og motionsaktiviteter, herunder almindelig styrketræning i et fitnesscenter. Spiser man mad nok til at dække sit energibehov, så får man nok protein. </a:t>
            </a:r>
          </a:p>
          <a:p>
            <a:r>
              <a:rPr lang="da-DK" b="1" dirty="0"/>
              <a:t>Ældre </a:t>
            </a:r>
            <a:r>
              <a:rPr lang="da-DK" dirty="0"/>
              <a:t>- over 70 år er det anbefalede indtagsinterval indsnævret til 15-20 E% eller 1,2-1,5 g pr. kg kropsvægt. Blandt de 456 ældre over 65 år i DTU´s nationale kostundersøgelse fra 2011-13 har kosten et gennemsnitligt proteinindhold på 16 E% (ekskl. alkohol), og ca. 1⁄3 ligger under 15 E%.  Mange ældre bevæger sig mindre og har knap så stor appetit, som da de var yngre. Når man spiser mindre, får man mindre protein. Man risikerer derfor at få for lidt protein til at kunne vedligeholde sin muskelmasse. Proteinindholdet i maden skal dermed være lidt højere, end det behøvede at være tidligere. </a:t>
            </a:r>
          </a:p>
          <a:p>
            <a:r>
              <a:rPr lang="da-DK" b="1" dirty="0"/>
              <a:t>Børn </a:t>
            </a:r>
            <a:r>
              <a:rPr lang="da-DK" dirty="0"/>
              <a:t>- skal ikke have ekstra protein. Kun 1% af danske børn får mindre protein end anbefalet. Børn under 1 år kan endda få for meget, da nyrerne ikke er fuldt udviklet til at udskille affaldsprodukter hurtigt nok. Ligesom der kan være risiko for overvægt i barndommen og ungdommen, hvis barnet konsekvent indtager for meget protein, inden det fylder 2 år.</a:t>
            </a:r>
          </a:p>
          <a:p>
            <a:r>
              <a:rPr lang="da-DK" dirty="0"/>
              <a:t>Kilder: se note</a:t>
            </a:r>
          </a:p>
        </p:txBody>
      </p:sp>
      <p:pic>
        <p:nvPicPr>
          <p:cNvPr id="4" name="Billede 3">
            <a:extLst>
              <a:ext uri="{FF2B5EF4-FFF2-40B4-BE49-F238E27FC236}">
                <a16:creationId xmlns:a16="http://schemas.microsoft.com/office/drawing/2014/main" id="{9F826686-21DD-7343-B3D3-654ED23260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Tree>
    <p:extLst>
      <p:ext uri="{BB962C8B-B14F-4D97-AF65-F5344CB8AC3E}">
        <p14:creationId xmlns:p14="http://schemas.microsoft.com/office/powerpoint/2010/main" val="1118929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D8379B9-5A31-4060-A887-5441D9E99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5" name="Pladsholder til indhold 2">
            <a:extLst>
              <a:ext uri="{FF2B5EF4-FFF2-40B4-BE49-F238E27FC236}">
                <a16:creationId xmlns:a16="http://schemas.microsoft.com/office/drawing/2014/main" id="{16C95AF1-A86E-403F-9F20-A7DD02A80E01}"/>
              </a:ext>
            </a:extLst>
          </p:cNvPr>
          <p:cNvSpPr>
            <a:spLocks noGrp="1"/>
          </p:cNvSpPr>
          <p:nvPr>
            <p:ph idx="1"/>
          </p:nvPr>
        </p:nvSpPr>
        <p:spPr>
          <a:xfrm>
            <a:off x="368579" y="1846173"/>
            <a:ext cx="11454841" cy="5011827"/>
          </a:xfrm>
        </p:spPr>
        <p:txBody>
          <a:bodyPr>
            <a:normAutofit/>
          </a:bodyPr>
          <a:lstStyle/>
          <a:p>
            <a:pPr marL="0" indent="0">
              <a:buNone/>
            </a:pPr>
            <a:r>
              <a:rPr lang="da-DK" sz="2000" b="1" dirty="0">
                <a:latin typeface="Calibri" panose="020F0502020204030204" pitchFamily="34" charset="0"/>
                <a:cs typeface="Calibri" panose="020F0502020204030204" pitchFamily="34" charset="0"/>
              </a:rPr>
              <a:t>Proteinbehov og fysisk aktivitet</a:t>
            </a:r>
          </a:p>
          <a:p>
            <a:pPr marL="0" indent="0">
              <a:buNone/>
            </a:pPr>
            <a:r>
              <a:rPr lang="da-DK" sz="1800" dirty="0"/>
              <a:t>Fysisk aktivitet øger det daglige behov for proteinindtag – ligesom det samlede energibehov øges.</a:t>
            </a:r>
          </a:p>
          <a:p>
            <a:pPr marL="0" indent="0">
              <a:buNone/>
            </a:pPr>
            <a:endParaRPr lang="da-DK" sz="1500" dirty="0">
              <a:solidFill>
                <a:srgbClr val="FF0000"/>
              </a:solidFill>
            </a:endParaRPr>
          </a:p>
          <a:p>
            <a:pPr marL="0" indent="0">
              <a:buNone/>
            </a:pPr>
            <a:r>
              <a:rPr lang="da-DK" sz="1800" dirty="0"/>
              <a:t>En </a:t>
            </a:r>
            <a:r>
              <a:rPr lang="da-DK" sz="1800" b="1" dirty="0"/>
              <a:t>PAL-værdi på 1,6 </a:t>
            </a:r>
            <a:r>
              <a:rPr lang="da-DK" sz="1800" dirty="0"/>
              <a:t>angiver et </a:t>
            </a:r>
            <a:r>
              <a:rPr lang="da-DK" sz="1800" b="1" dirty="0"/>
              <a:t>moderat</a:t>
            </a:r>
            <a:r>
              <a:rPr lang="da-DK" sz="1800" dirty="0"/>
              <a:t> fysisk aktivitetsniveau</a:t>
            </a:r>
          </a:p>
          <a:p>
            <a:r>
              <a:rPr lang="da-DK" sz="1800" dirty="0">
                <a:solidFill>
                  <a:schemeClr val="accent1"/>
                </a:solidFill>
              </a:rPr>
              <a:t>Mand, </a:t>
            </a:r>
            <a:r>
              <a:rPr lang="da-DK" sz="1800" dirty="0"/>
              <a:t>80 kg, med et moderat fysisk aktivitetsniveau har et energibehov på 11.300 kJ og et proteinbehov på 66-132 g per dag. Det svarer til 10-20% af det samlede energiindtag.</a:t>
            </a:r>
          </a:p>
          <a:p>
            <a:r>
              <a:rPr lang="da-DK" sz="1800" dirty="0">
                <a:solidFill>
                  <a:schemeClr val="accent6"/>
                </a:solidFill>
              </a:rPr>
              <a:t>Kvinde, </a:t>
            </a:r>
            <a:r>
              <a:rPr lang="da-DK" sz="1800" dirty="0"/>
              <a:t>65 kg, med et moderat fysisk aktivitetsniveau har et energibehov på 8700 kJ og et proteinbehov på 51-102 g per dag. Det svarer til 10-20% af det samlede energiindtag.</a:t>
            </a:r>
          </a:p>
          <a:p>
            <a:pPr marL="12700" lvl="1" indent="0">
              <a:buNone/>
            </a:pPr>
            <a:endParaRPr lang="da-DK" sz="2800" dirty="0"/>
          </a:p>
          <a:p>
            <a:pPr marL="12700" lvl="1" indent="0">
              <a:buNone/>
            </a:pPr>
            <a:r>
              <a:rPr lang="da-DK" sz="1800" dirty="0"/>
              <a:t>En </a:t>
            </a:r>
            <a:r>
              <a:rPr lang="da-DK" sz="1800" b="1" dirty="0"/>
              <a:t>PAL-værdi på 2,1 </a:t>
            </a:r>
            <a:r>
              <a:rPr lang="da-DK" sz="1800" dirty="0"/>
              <a:t>angiver et </a:t>
            </a:r>
            <a:r>
              <a:rPr lang="da-DK" sz="1800" b="1" dirty="0"/>
              <a:t>højt</a:t>
            </a:r>
            <a:r>
              <a:rPr lang="da-DK" sz="1800" dirty="0"/>
              <a:t> fysisk aktivitetsniveau</a:t>
            </a:r>
          </a:p>
          <a:p>
            <a:pPr marL="298450" lvl="1" indent="-285750"/>
            <a:r>
              <a:rPr lang="da-DK" sz="1800" dirty="0">
                <a:solidFill>
                  <a:schemeClr val="accent1"/>
                </a:solidFill>
              </a:rPr>
              <a:t>Mand, </a:t>
            </a:r>
            <a:r>
              <a:rPr lang="da-DK" sz="1800" dirty="0"/>
              <a:t>80 kg, med et højt fysisk aktivitetsniveau har et energibehov på 15.500 kJ og et proteinbehov på 191 g per dag. Det svarer til 21% af det samlede energiindtag.</a:t>
            </a:r>
          </a:p>
          <a:p>
            <a:pPr marL="298450" lvl="1" indent="-285750"/>
            <a:r>
              <a:rPr lang="da-DK" sz="1800" dirty="0">
                <a:solidFill>
                  <a:schemeClr val="accent6"/>
                </a:solidFill>
              </a:rPr>
              <a:t>Kvinde, </a:t>
            </a:r>
            <a:r>
              <a:rPr lang="da-DK" sz="1800" dirty="0"/>
              <a:t>65 kg, med et højt fysisk aktivitetsniveau har et energibehov på 12.000 kJ og et proteinbehov på 148 g per dag. Det svarer til 21% af det samlede energiindtag.</a:t>
            </a:r>
          </a:p>
          <a:p>
            <a:pPr marL="285750" indent="-285750">
              <a:buFontTx/>
              <a:buChar char="-"/>
            </a:pPr>
            <a:endParaRPr lang="da-DK" sz="1800" dirty="0"/>
          </a:p>
          <a:p>
            <a:pPr marL="0" indent="0">
              <a:buNone/>
            </a:pPr>
            <a:endParaRPr lang="da-DK" sz="1800" dirty="0"/>
          </a:p>
          <a:p>
            <a:endParaRPr lang="da-DK" dirty="0"/>
          </a:p>
        </p:txBody>
      </p:sp>
    </p:spTree>
    <p:extLst>
      <p:ext uri="{BB962C8B-B14F-4D97-AF65-F5344CB8AC3E}">
        <p14:creationId xmlns:p14="http://schemas.microsoft.com/office/powerpoint/2010/main" val="2361141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3E0CA40E-218E-4CDB-8C0E-72997DACDE6C}"/>
              </a:ext>
            </a:extLst>
          </p:cNvPr>
          <p:cNvSpPr>
            <a:spLocks noGrp="1"/>
          </p:cNvSpPr>
          <p:nvPr>
            <p:ph idx="1"/>
          </p:nvPr>
        </p:nvSpPr>
        <p:spPr>
          <a:xfrm>
            <a:off x="355600" y="1956125"/>
            <a:ext cx="10515600" cy="4351338"/>
          </a:xfrm>
        </p:spPr>
        <p:txBody>
          <a:bodyPr>
            <a:normAutofit/>
          </a:bodyPr>
          <a:lstStyle/>
          <a:p>
            <a:pPr marL="0" indent="0">
              <a:buNone/>
            </a:pPr>
            <a:r>
              <a:rPr lang="da-DK" sz="2000" b="1" dirty="0">
                <a:latin typeface="Calibri" panose="020F0502020204030204" pitchFamily="34" charset="0"/>
                <a:cs typeface="Calibri" panose="020F0502020204030204" pitchFamily="34" charset="0"/>
              </a:rPr>
              <a:t>Proteinindtag Danmark</a:t>
            </a:r>
          </a:p>
          <a:p>
            <a:pPr marL="0" indent="0">
              <a:buNone/>
            </a:pPr>
            <a:endParaRPr lang="da-DK" sz="1900" dirty="0"/>
          </a:p>
          <a:p>
            <a:r>
              <a:rPr lang="da-DK" sz="1900" dirty="0"/>
              <a:t>Ifølge Danskernes Kostvaner (DTU, 2011-2013) er det gennemsnitlige indtag af protein blandt den danske befolkning tilstrækkeligt, men grupper som fx småtspisende og ældre har tendens til at få for lidt protein. </a:t>
            </a:r>
          </a:p>
          <a:p>
            <a:pPr marL="0" indent="0">
              <a:buNone/>
            </a:pPr>
            <a:endParaRPr lang="da-DK" sz="1900" dirty="0"/>
          </a:p>
          <a:p>
            <a:r>
              <a:rPr lang="da-DK" sz="1900" dirty="0"/>
              <a:t>Ved at spise en proteinrig og varieret kost er det muligt at imødekomme anbefalingerne for protein og andre vigtige næringsstoffer.</a:t>
            </a:r>
          </a:p>
          <a:p>
            <a:pPr marL="0" indent="0">
              <a:buNone/>
            </a:pPr>
            <a:endParaRPr lang="da-DK" sz="1900" dirty="0"/>
          </a:p>
          <a:p>
            <a:r>
              <a:rPr lang="da-DK" sz="1900" dirty="0"/>
              <a:t>Når kroppen får tilstrækkeligt af alle næringsstoffer, kan den præstere bedre og er mere modstandsdygtig overfor sygdomme.</a:t>
            </a:r>
          </a:p>
        </p:txBody>
      </p:sp>
      <p:pic>
        <p:nvPicPr>
          <p:cNvPr id="4" name="Billede 3">
            <a:extLst>
              <a:ext uri="{FF2B5EF4-FFF2-40B4-BE49-F238E27FC236}">
                <a16:creationId xmlns:a16="http://schemas.microsoft.com/office/drawing/2014/main" id="{FB494E61-C740-4E66-A487-F7F743AC0D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pic>
        <p:nvPicPr>
          <p:cNvPr id="5" name="Billede 4" descr="Et billede, der indeholder poolbal&#10;&#10;Automatisk genereret beskrivelse">
            <a:extLst>
              <a:ext uri="{FF2B5EF4-FFF2-40B4-BE49-F238E27FC236}">
                <a16:creationId xmlns:a16="http://schemas.microsoft.com/office/drawing/2014/main" id="{C6476F3E-6527-44EA-9C39-845A0795D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800" y="5987752"/>
            <a:ext cx="1117600" cy="639423"/>
          </a:xfrm>
          <a:prstGeom prst="rect">
            <a:avLst/>
          </a:prstGeom>
        </p:spPr>
      </p:pic>
      <p:sp>
        <p:nvSpPr>
          <p:cNvPr id="2" name="Tekstfelt 1">
            <a:extLst>
              <a:ext uri="{FF2B5EF4-FFF2-40B4-BE49-F238E27FC236}">
                <a16:creationId xmlns:a16="http://schemas.microsoft.com/office/drawing/2014/main" id="{D92CDAD1-0BA2-E54A-9789-EF3894CDCD4A}"/>
              </a:ext>
            </a:extLst>
          </p:cNvPr>
          <p:cNvSpPr txBox="1"/>
          <p:nvPr/>
        </p:nvSpPr>
        <p:spPr>
          <a:xfrm>
            <a:off x="0" y="6563959"/>
            <a:ext cx="6476453" cy="261610"/>
          </a:xfrm>
          <a:prstGeom prst="rect">
            <a:avLst/>
          </a:prstGeom>
          <a:noFill/>
        </p:spPr>
        <p:txBody>
          <a:bodyPr wrap="none" rtlCol="0">
            <a:spAutoFit/>
          </a:bodyPr>
          <a:lstStyle/>
          <a:p>
            <a:r>
              <a:rPr lang="da-DK" sz="1100" dirty="0"/>
              <a:t>Kilde: </a:t>
            </a:r>
            <a:r>
              <a:rPr lang="da-DK" sz="1100" dirty="0">
                <a:hlinkClick r:id="rId4"/>
              </a:rPr>
              <a:t>https://www.food.dtu.dk/publikationer/ernaering-og-kostvaner/de_nationale_kostundersoegelser</a:t>
            </a:r>
            <a:r>
              <a:rPr lang="da-DK" sz="1100" dirty="0"/>
              <a:t> </a:t>
            </a:r>
            <a:endParaRPr lang="en-US" sz="1100" dirty="0"/>
          </a:p>
        </p:txBody>
      </p:sp>
    </p:spTree>
    <p:extLst>
      <p:ext uri="{BB962C8B-B14F-4D97-AF65-F5344CB8AC3E}">
        <p14:creationId xmlns:p14="http://schemas.microsoft.com/office/powerpoint/2010/main" val="40516435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4A615801-7F96-1844-9767-37EEFED44109}"/>
              </a:ext>
            </a:extLst>
          </p:cNvPr>
          <p:cNvSpPr>
            <a:spLocks noGrp="1"/>
          </p:cNvSpPr>
          <p:nvPr>
            <p:ph idx="1"/>
          </p:nvPr>
        </p:nvSpPr>
        <p:spPr>
          <a:xfrm>
            <a:off x="838200" y="1825625"/>
            <a:ext cx="4235824" cy="4091081"/>
          </a:xfrm>
        </p:spPr>
        <p:txBody>
          <a:bodyPr/>
          <a:lstStyle/>
          <a:p>
            <a:pPr marL="0" indent="0">
              <a:buNone/>
            </a:pPr>
            <a:r>
              <a:rPr lang="da-DK" dirty="0"/>
              <a:t>Hvor får vi proteinet fra?</a:t>
            </a:r>
          </a:p>
          <a:p>
            <a:pPr marL="0" indent="0">
              <a:buNone/>
            </a:pPr>
            <a:endParaRPr lang="da-DK" sz="2000" dirty="0"/>
          </a:p>
          <a:p>
            <a:pPr marL="0" indent="0">
              <a:buNone/>
            </a:pPr>
            <a:endParaRPr lang="da-DK" sz="2000" dirty="0"/>
          </a:p>
          <a:p>
            <a:pPr marL="0" indent="0">
              <a:buNone/>
            </a:pPr>
            <a:r>
              <a:rPr lang="da-DK" sz="2000" dirty="0"/>
              <a:t>Tabellen viser, hvor danskerne i</a:t>
            </a:r>
          </a:p>
          <a:p>
            <a:pPr marL="0" indent="0">
              <a:buNone/>
            </a:pPr>
            <a:r>
              <a:rPr lang="da-DK" sz="2000" dirty="0"/>
              <a:t>gennemsnit får protein fra i kosten. Tallene er fra 'DTU Fødevareinstituttet - Danskernes Kostvaner 2011-2013'.</a:t>
            </a:r>
          </a:p>
        </p:txBody>
      </p:sp>
      <p:pic>
        <p:nvPicPr>
          <p:cNvPr id="5" name="Billede 4">
            <a:extLst>
              <a:ext uri="{FF2B5EF4-FFF2-40B4-BE49-F238E27FC236}">
                <a16:creationId xmlns:a16="http://schemas.microsoft.com/office/drawing/2014/main" id="{AA04E40B-D45C-764A-900D-D1A975C709B4}"/>
              </a:ext>
            </a:extLst>
          </p:cNvPr>
          <p:cNvPicPr>
            <a:picLocks noChangeAspect="1"/>
          </p:cNvPicPr>
          <p:nvPr/>
        </p:nvPicPr>
        <p:blipFill rotWithShape="1">
          <a:blip r:embed="rId2"/>
          <a:srcRect r="1652" b="4450"/>
          <a:stretch/>
        </p:blipFill>
        <p:spPr>
          <a:xfrm>
            <a:off x="5612277" y="2315506"/>
            <a:ext cx="6382497" cy="4210797"/>
          </a:xfrm>
          <a:prstGeom prst="rect">
            <a:avLst/>
          </a:prstGeom>
        </p:spPr>
      </p:pic>
      <p:pic>
        <p:nvPicPr>
          <p:cNvPr id="6" name="Billede 5">
            <a:extLst>
              <a:ext uri="{FF2B5EF4-FFF2-40B4-BE49-F238E27FC236}">
                <a16:creationId xmlns:a16="http://schemas.microsoft.com/office/drawing/2014/main" id="{7B115950-1103-D348-8BFA-906955B32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Tree>
    <p:extLst>
      <p:ext uri="{BB962C8B-B14F-4D97-AF65-F5344CB8AC3E}">
        <p14:creationId xmlns:p14="http://schemas.microsoft.com/office/powerpoint/2010/main" val="293509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76F3A05-91E6-4A1D-933F-62E1FE28C8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1568824"/>
          </a:xfrm>
          <a:prstGeom prst="rect">
            <a:avLst/>
          </a:prstGeom>
        </p:spPr>
      </p:pic>
      <p:sp>
        <p:nvSpPr>
          <p:cNvPr id="2" name="Tekstfelt 1">
            <a:extLst>
              <a:ext uri="{FF2B5EF4-FFF2-40B4-BE49-F238E27FC236}">
                <a16:creationId xmlns:a16="http://schemas.microsoft.com/office/drawing/2014/main" id="{C435B651-DD3D-4079-9961-0D29D68FC2D3}"/>
              </a:ext>
            </a:extLst>
          </p:cNvPr>
          <p:cNvSpPr txBox="1"/>
          <p:nvPr/>
        </p:nvSpPr>
        <p:spPr>
          <a:xfrm>
            <a:off x="274506" y="1874728"/>
            <a:ext cx="11561894" cy="2000548"/>
          </a:xfrm>
          <a:prstGeom prst="rect">
            <a:avLst/>
          </a:prstGeom>
          <a:noFill/>
        </p:spPr>
        <p:txBody>
          <a:bodyPr wrap="square" rtlCol="0">
            <a:spAutoFit/>
          </a:bodyPr>
          <a:lstStyle/>
          <a:p>
            <a:r>
              <a:rPr lang="da-DK" sz="2000" b="1" dirty="0">
                <a:solidFill>
                  <a:srgbClr val="C00000"/>
                </a:solidFill>
                <a:latin typeface="Calibri" panose="020F0502020204030204" pitchFamily="34" charset="0"/>
                <a:cs typeface="Calibri" panose="020F0502020204030204" pitchFamily="34" charset="0"/>
              </a:rPr>
              <a:t>Animalske</a:t>
            </a:r>
            <a:r>
              <a:rPr lang="da-DK" sz="2000" b="1" dirty="0">
                <a:latin typeface="Calibri" panose="020F0502020204030204" pitchFamily="34" charset="0"/>
                <a:cs typeface="Calibri" panose="020F0502020204030204" pitchFamily="34" charset="0"/>
              </a:rPr>
              <a:t> eller </a:t>
            </a:r>
            <a:r>
              <a:rPr lang="da-DK" sz="2000" b="1" dirty="0">
                <a:solidFill>
                  <a:schemeClr val="accent6">
                    <a:lumMod val="75000"/>
                  </a:schemeClr>
                </a:solidFill>
                <a:latin typeface="Calibri" panose="020F0502020204030204" pitchFamily="34" charset="0"/>
                <a:cs typeface="Calibri" panose="020F0502020204030204" pitchFamily="34" charset="0"/>
              </a:rPr>
              <a:t>vegetabilske</a:t>
            </a:r>
            <a:r>
              <a:rPr lang="da-DK" sz="2000" b="1" dirty="0">
                <a:latin typeface="Calibri" panose="020F0502020204030204" pitchFamily="34" charset="0"/>
                <a:cs typeface="Calibri" panose="020F0502020204030204" pitchFamily="34" charset="0"/>
              </a:rPr>
              <a:t> proteiner?</a:t>
            </a:r>
          </a:p>
          <a:p>
            <a:r>
              <a:rPr lang="da-DK" dirty="0"/>
              <a:t>Det er underordnet hvilken fødevare proteinerne kommer fra, idet alle proteiner består af de samme 21 aminosyrer.</a:t>
            </a:r>
          </a:p>
          <a:p>
            <a:br>
              <a:rPr lang="da-DK" dirty="0"/>
            </a:br>
            <a:r>
              <a:rPr lang="da-DK" dirty="0"/>
              <a:t>Kroppen nedbryder og opbygger proteiner i kroppen døgnet rundt. Når der er tilstrækkeligt med protein i kosten, holdes balancen mellem nedbrydning og opbygning. </a:t>
            </a:r>
          </a:p>
          <a:p>
            <a:endParaRPr lang="da-DK" sz="3200" dirty="0"/>
          </a:p>
        </p:txBody>
      </p:sp>
      <p:pic>
        <p:nvPicPr>
          <p:cNvPr id="4" name="Billede 3" descr="Et billede, der indeholder poolbal&#10;&#10;Automatisk genereret beskrivelse">
            <a:extLst>
              <a:ext uri="{FF2B5EF4-FFF2-40B4-BE49-F238E27FC236}">
                <a16:creationId xmlns:a16="http://schemas.microsoft.com/office/drawing/2014/main" id="{2D874022-5B09-4835-A586-C0C01AAAE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8800" y="5987752"/>
            <a:ext cx="1117600" cy="639423"/>
          </a:xfrm>
          <a:prstGeom prst="rect">
            <a:avLst/>
          </a:prstGeom>
        </p:spPr>
      </p:pic>
      <p:sp>
        <p:nvSpPr>
          <p:cNvPr id="3" name="Rektangel 2">
            <a:extLst>
              <a:ext uri="{FF2B5EF4-FFF2-40B4-BE49-F238E27FC236}">
                <a16:creationId xmlns:a16="http://schemas.microsoft.com/office/drawing/2014/main" id="{08F2118F-2F14-FE46-B4EF-35CE8D7F07C0}"/>
              </a:ext>
            </a:extLst>
          </p:cNvPr>
          <p:cNvSpPr/>
          <p:nvPr/>
        </p:nvSpPr>
        <p:spPr>
          <a:xfrm>
            <a:off x="745196" y="3507485"/>
            <a:ext cx="4269409" cy="3200876"/>
          </a:xfrm>
          <a:prstGeom prst="rect">
            <a:avLst/>
          </a:prstGeom>
          <a:solidFill>
            <a:schemeClr val="bg1">
              <a:lumMod val="95000"/>
            </a:schemeClr>
          </a:solidFill>
          <a:ln>
            <a:noFill/>
          </a:ln>
        </p:spPr>
        <p:txBody>
          <a:bodyPr wrap="square">
            <a:spAutoFit/>
          </a:bodyPr>
          <a:lstStyle/>
          <a:p>
            <a:r>
              <a:rPr lang="da-DK" b="1" dirty="0">
                <a:solidFill>
                  <a:srgbClr val="C00000"/>
                </a:solidFill>
              </a:rPr>
              <a:t>Animalske</a:t>
            </a:r>
            <a:r>
              <a:rPr lang="da-DK" b="1" dirty="0"/>
              <a:t> proteinkilder… </a:t>
            </a:r>
          </a:p>
          <a:p>
            <a:endParaRPr lang="da-DK" b="1" dirty="0"/>
          </a:p>
          <a:p>
            <a:r>
              <a:rPr lang="da-DK" dirty="0"/>
              <a:t>... er fx kød, fjerkræ, æg, fisk og mælk</a:t>
            </a:r>
          </a:p>
          <a:p>
            <a:pPr marL="285750" indent="-285750">
              <a:buFont typeface="Arial" panose="020B0604020202020204" pitchFamily="34" charset="0"/>
              <a:buChar char="•"/>
            </a:pPr>
            <a:r>
              <a:rPr lang="da-DK" dirty="0"/>
              <a:t>Indeholder alle de </a:t>
            </a:r>
            <a:r>
              <a:rPr lang="da-DK" b="1" dirty="0"/>
              <a:t>essentielle</a:t>
            </a:r>
            <a:r>
              <a:rPr lang="da-DK" dirty="0"/>
              <a:t> aminosyrer, og har dermed en </a:t>
            </a:r>
            <a:r>
              <a:rPr lang="da-DK" b="1" dirty="0"/>
              <a:t>høj biologisk værdi.</a:t>
            </a:r>
          </a:p>
          <a:p>
            <a:pPr marL="285750" indent="-285750">
              <a:buFont typeface="Arial" panose="020B0604020202020204" pitchFamily="34" charset="0"/>
              <a:buChar char="•"/>
            </a:pPr>
            <a:r>
              <a:rPr lang="da-DK" dirty="0"/>
              <a:t>Kød indeholder overvejende hæm-jern, der er lettere for kroppen at optage end non-hæm-jern.</a:t>
            </a:r>
          </a:p>
          <a:p>
            <a:pPr marL="285750" indent="-285750">
              <a:buFont typeface="Arial" panose="020B0604020202020204" pitchFamily="34" charset="0"/>
              <a:buChar char="•"/>
            </a:pPr>
            <a:r>
              <a:rPr lang="da-DK" dirty="0"/>
              <a:t>Animalske fødevarer er den eneste betydelige kilde til B12 vitamin.</a:t>
            </a:r>
          </a:p>
        </p:txBody>
      </p:sp>
      <p:sp>
        <p:nvSpPr>
          <p:cNvPr id="6" name="Rektangel 5">
            <a:extLst>
              <a:ext uri="{FF2B5EF4-FFF2-40B4-BE49-F238E27FC236}">
                <a16:creationId xmlns:a16="http://schemas.microsoft.com/office/drawing/2014/main" id="{E906E65A-1A01-3D47-8282-A531E61EC87E}"/>
              </a:ext>
            </a:extLst>
          </p:cNvPr>
          <p:cNvSpPr/>
          <p:nvPr/>
        </p:nvSpPr>
        <p:spPr>
          <a:xfrm>
            <a:off x="5485295" y="3536160"/>
            <a:ext cx="4850296" cy="3139321"/>
          </a:xfrm>
          <a:prstGeom prst="rect">
            <a:avLst/>
          </a:prstGeom>
          <a:solidFill>
            <a:schemeClr val="bg1">
              <a:lumMod val="95000"/>
            </a:schemeClr>
          </a:solidFill>
          <a:ln>
            <a:noFill/>
          </a:ln>
        </p:spPr>
        <p:txBody>
          <a:bodyPr wrap="square">
            <a:spAutoFit/>
          </a:bodyPr>
          <a:lstStyle/>
          <a:p>
            <a:r>
              <a:rPr lang="da-DK" b="1" dirty="0">
                <a:solidFill>
                  <a:schemeClr val="accent6">
                    <a:lumMod val="75000"/>
                  </a:schemeClr>
                </a:solidFill>
              </a:rPr>
              <a:t>Vegetabilske</a:t>
            </a:r>
            <a:r>
              <a:rPr lang="da-DK" b="1" dirty="0"/>
              <a:t> proteinkilder… </a:t>
            </a:r>
          </a:p>
          <a:p>
            <a:endParaRPr lang="da-DK" dirty="0"/>
          </a:p>
          <a:p>
            <a:r>
              <a:rPr lang="da-DK" dirty="0"/>
              <a:t>… er fx bønner, ærter, linser, frø og nødder</a:t>
            </a:r>
          </a:p>
          <a:p>
            <a:pPr marL="285750" indent="-285750">
              <a:buFont typeface="Arial" panose="020B0604020202020204" pitchFamily="34" charset="0"/>
              <a:buChar char="•"/>
            </a:pPr>
            <a:r>
              <a:rPr lang="da-DK" dirty="0"/>
              <a:t>Enkeltvis indeholder de vegetabilske proteinkilder </a:t>
            </a:r>
            <a:r>
              <a:rPr lang="da-DK" i="1" dirty="0"/>
              <a:t>ikke</a:t>
            </a:r>
            <a:r>
              <a:rPr lang="da-DK" dirty="0"/>
              <a:t> en betydelig mængde af alle de </a:t>
            </a:r>
            <a:r>
              <a:rPr lang="da-DK" b="1" dirty="0"/>
              <a:t>essentielle</a:t>
            </a:r>
            <a:r>
              <a:rPr lang="da-DK" dirty="0"/>
              <a:t> aminosyrer og har dermed en </a:t>
            </a:r>
            <a:r>
              <a:rPr lang="da-DK" b="1" dirty="0"/>
              <a:t>lav biologisk værdi</a:t>
            </a:r>
            <a:r>
              <a:rPr lang="da-DK" dirty="0"/>
              <a:t>. Spiser man en bred variation af vegetabilske proteiner vil man opnå en højere biologisk værdi. </a:t>
            </a:r>
          </a:p>
          <a:p>
            <a:pPr marL="285750" indent="-285750">
              <a:buFont typeface="Arial" panose="020B0604020202020204" pitchFamily="34" charset="0"/>
              <a:buChar char="•"/>
            </a:pPr>
            <a:r>
              <a:rPr lang="da-DK" dirty="0"/>
              <a:t>Vegetabilske fødevarer bidrager med kostfibre og C-vitamin i kosten.</a:t>
            </a:r>
          </a:p>
        </p:txBody>
      </p:sp>
    </p:spTree>
    <p:extLst>
      <p:ext uri="{BB962C8B-B14F-4D97-AF65-F5344CB8AC3E}">
        <p14:creationId xmlns:p14="http://schemas.microsoft.com/office/powerpoint/2010/main" val="227846853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owerpoint" ma:contentTypeID="0x0101003C08B156F4CB4AC0BAEB6C8446E34CE40017A6FD9710B7B144AC58E151661DA670" ma:contentTypeVersion="9" ma:contentTypeDescription="Opret et nyt dokument." ma:contentTypeScope="" ma:versionID="1b364eebf9100011bcaa73b4cd00ab21">
  <xsd:schema xmlns:xsd="http://www.w3.org/2001/XMLSchema" xmlns:xs="http://www.w3.org/2001/XMLSchema" xmlns:p="http://schemas.microsoft.com/office/2006/metadata/properties" xmlns:ns2="ea3e12ad-ecc5-4555-bf3e-5ead6ee2fb24" targetNamespace="http://schemas.microsoft.com/office/2006/metadata/properties" ma:root="true" ma:fieldsID="2a0289faa6bdf6c8de8d086f9604c238" ns2:_="">
    <xsd:import namespace="ea3e12ad-ecc5-4555-bf3e-5ead6ee2fb24"/>
    <xsd:element name="properties">
      <xsd:complexType>
        <xsd:sequence>
          <xsd:element name="documentManagement">
            <xsd:complexType>
              <xsd:all>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3e12ad-ecc5-4555-bf3e-5ead6ee2fb24"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2481a509-5834-400b-8360-43470232d8c6}" ma:internalName="TaxCatchAll" ma:showField="CatchAllData" ma:web="ea3e12ad-ecc5-4555-bf3e-5ead6ee2fb24">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2481a509-5834-400b-8360-43470232d8c6}" ma:internalName="TaxCatchAllLabel" ma:readOnly="true" ma:showField="CatchAllDataLabel" ma:web="ea3e12ad-ecc5-4555-bf3e-5ead6ee2fb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a3e12ad-ecc5-4555-bf3e-5ead6ee2fb24"/>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80C974-ABF4-4E77-B229-68B3A2F63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3e12ad-ecc5-4555-bf3e-5ead6ee2fb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06E29D7-6418-4509-9CAF-32B166B38DF9}">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ea3e12ad-ecc5-4555-bf3e-5ead6ee2fb24"/>
    <ds:schemaRef ds:uri="http://www.w3.org/XML/1998/namespace"/>
    <ds:schemaRef ds:uri="http://purl.org/dc/dcmitype/"/>
  </ds:schemaRefs>
</ds:datastoreItem>
</file>

<file path=customXml/itemProps3.xml><?xml version="1.0" encoding="utf-8"?>
<ds:datastoreItem xmlns:ds="http://schemas.openxmlformats.org/officeDocument/2006/customXml" ds:itemID="{B41C57E4-A643-4BDB-8D85-61CCB24B1B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1478</Words>
  <Application>Microsoft Office PowerPoint</Application>
  <PresentationFormat>Widescreen</PresentationFormat>
  <Paragraphs>109</Paragraphs>
  <Slides>20</Slides>
  <Notes>5</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20</vt:i4>
      </vt:variant>
    </vt:vector>
  </HeadingPairs>
  <TitlesOfParts>
    <vt:vector size="25" baseType="lpstr">
      <vt:lpstr>Arial</vt:lpstr>
      <vt:lpstr>Calibri</vt:lpstr>
      <vt:lpstr>Calibri Light</vt:lpstr>
      <vt:lpstr>LF Press Sans</vt:lpstr>
      <vt:lpstr>Office-tema</vt:lpstr>
      <vt:lpstr>Protein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Måltidsberegner – Lav personlige kostplaner</vt:lpstr>
      <vt:lpstr> Vidste du at… Protein kan bestilles eller downloades gratis her:      www.ernæringsfokus.dk</vt:lpstr>
      <vt:lpstr>Find masser af inspiration og opskrifter på voresmad.dk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Signe J. A. Worck</dc:creator>
  <cp:lastModifiedBy>Puk Maia Holm-Søndergaard</cp:lastModifiedBy>
  <cp:revision>167</cp:revision>
  <cp:lastPrinted>2019-05-16T11:40:10Z</cp:lastPrinted>
  <dcterms:created xsi:type="dcterms:W3CDTF">2019-03-29T11:36:54Z</dcterms:created>
  <dcterms:modified xsi:type="dcterms:W3CDTF">2025-01-17T14:34:24Z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0x0101003C08B156F4CB4AC0BAEB6C8446E34CE40017A6FD9710B7B144AC58E151661DA670</vt:lpwstr>
  </property>
</Properties>
</file>