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84" r:id="rId5"/>
    <p:sldId id="272" r:id="rId6"/>
    <p:sldId id="295" r:id="rId7"/>
    <p:sldId id="289" r:id="rId8"/>
    <p:sldId id="266" r:id="rId9"/>
    <p:sldId id="286" r:id="rId10"/>
    <p:sldId id="282" r:id="rId11"/>
    <p:sldId id="299" r:id="rId12"/>
    <p:sldId id="300" r:id="rId13"/>
    <p:sldId id="268" r:id="rId14"/>
    <p:sldId id="276" r:id="rId15"/>
    <p:sldId id="264" r:id="rId16"/>
    <p:sldId id="258" r:id="rId17"/>
    <p:sldId id="259" r:id="rId18"/>
    <p:sldId id="260" r:id="rId19"/>
    <p:sldId id="263" r:id="rId20"/>
    <p:sldId id="261" r:id="rId21"/>
    <p:sldId id="293" r:id="rId22"/>
    <p:sldId id="301" r:id="rId23"/>
    <p:sldId id="298" r:id="rId24"/>
    <p:sldId id="287" r:id="rId25"/>
    <p:sldId id="277" r:id="rId26"/>
    <p:sldId id="281" r:id="rId27"/>
    <p:sldId id="279"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1" clrIdx="0">
    <p:extLst>
      <p:ext uri="{19B8F6BF-5375-455C-9EA6-DF929625EA0E}">
        <p15:presenceInfo xmlns:p15="http://schemas.microsoft.com/office/powerpoint/2012/main" userId="S-1-5-21-448769487-3943699621-2193482561-37164" providerId="AD"/>
      </p:ext>
    </p:extLst>
  </p:cmAuthor>
  <p:cmAuthor id="2" name="Puk Maia Ingemann Holm" initials="PMIH" lastIdx="3" clrIdx="1">
    <p:extLst>
      <p:ext uri="{19B8F6BF-5375-455C-9EA6-DF929625EA0E}">
        <p15:presenceInfo xmlns:p15="http://schemas.microsoft.com/office/powerpoint/2012/main" userId="S-1-5-21-448769487-3943699621-2193482561-29669" providerId="AD"/>
      </p:ext>
    </p:extLst>
  </p:cmAuthor>
  <p:cmAuthor id="3" name="Signe J. A. Worck" initials="sjaw"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9BE4E-DB91-4CF8-9949-AC68FFB21A7E}" v="2" dt="2025-01-17T15:20:56.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9792" autoAdjust="0"/>
  </p:normalViewPr>
  <p:slideViewPr>
    <p:cSldViewPr snapToGrid="0">
      <p:cViewPr varScale="1">
        <p:scale>
          <a:sx n="56" d="100"/>
          <a:sy n="56" d="100"/>
        </p:scale>
        <p:origin x="954"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6ED9BE4E-DB91-4CF8-9949-AC68FFB21A7E}"/>
    <pc:docChg chg="undo custSel modSld">
      <pc:chgData name="Puk Maia Holm-Søndergaard" userId="4b297fe5-3ac4-4722-8e3d-f46f1df0a98e" providerId="ADAL" clId="{6ED9BE4E-DB91-4CF8-9949-AC68FFB21A7E}" dt="2025-01-20T12:40:32.099" v="480" actId="20577"/>
      <pc:docMkLst>
        <pc:docMk/>
      </pc:docMkLst>
      <pc:sldChg chg="modSp mod">
        <pc:chgData name="Puk Maia Holm-Søndergaard" userId="4b297fe5-3ac4-4722-8e3d-f46f1df0a98e" providerId="ADAL" clId="{6ED9BE4E-DB91-4CF8-9949-AC68FFB21A7E}" dt="2025-01-17T15:09:37.510" v="113" actId="1037"/>
        <pc:sldMkLst>
          <pc:docMk/>
          <pc:sldMk cId="2607969912" sldId="258"/>
        </pc:sldMkLst>
        <pc:spChg chg="mod">
          <ac:chgData name="Puk Maia Holm-Søndergaard" userId="4b297fe5-3ac4-4722-8e3d-f46f1df0a98e" providerId="ADAL" clId="{6ED9BE4E-DB91-4CF8-9949-AC68FFB21A7E}" dt="2025-01-17T15:09:37.510" v="113" actId="1037"/>
          <ac:spMkLst>
            <pc:docMk/>
            <pc:sldMk cId="2607969912" sldId="258"/>
            <ac:spMk id="10" creationId="{D4EA950F-3FE8-471F-8FC6-D352EA771D37}"/>
          </ac:spMkLst>
        </pc:spChg>
        <pc:spChg chg="mod">
          <ac:chgData name="Puk Maia Holm-Søndergaard" userId="4b297fe5-3ac4-4722-8e3d-f46f1df0a98e" providerId="ADAL" clId="{6ED9BE4E-DB91-4CF8-9949-AC68FFB21A7E}" dt="2025-01-17T15:09:33.681" v="109" actId="1037"/>
          <ac:spMkLst>
            <pc:docMk/>
            <pc:sldMk cId="2607969912" sldId="258"/>
            <ac:spMk id="11" creationId="{60950F48-9931-4416-B735-037835AF0DDA}"/>
          </ac:spMkLst>
        </pc:spChg>
      </pc:sldChg>
      <pc:sldChg chg="modSp mod">
        <pc:chgData name="Puk Maia Holm-Søndergaard" userId="4b297fe5-3ac4-4722-8e3d-f46f1df0a98e" providerId="ADAL" clId="{6ED9BE4E-DB91-4CF8-9949-AC68FFB21A7E}" dt="2025-01-17T15:09:57.702" v="121" actId="1038"/>
        <pc:sldMkLst>
          <pc:docMk/>
          <pc:sldMk cId="3577635165" sldId="259"/>
        </pc:sldMkLst>
        <pc:spChg chg="mod">
          <ac:chgData name="Puk Maia Holm-Søndergaard" userId="4b297fe5-3ac4-4722-8e3d-f46f1df0a98e" providerId="ADAL" clId="{6ED9BE4E-DB91-4CF8-9949-AC68FFB21A7E}" dt="2025-01-17T15:09:53.665" v="115" actId="1038"/>
          <ac:spMkLst>
            <pc:docMk/>
            <pc:sldMk cId="3577635165" sldId="259"/>
            <ac:spMk id="9" creationId="{6A15FD25-7867-4AD3-A576-8C4CC35845FC}"/>
          </ac:spMkLst>
        </pc:spChg>
        <pc:spChg chg="mod">
          <ac:chgData name="Puk Maia Holm-Søndergaard" userId="4b297fe5-3ac4-4722-8e3d-f46f1df0a98e" providerId="ADAL" clId="{6ED9BE4E-DB91-4CF8-9949-AC68FFB21A7E}" dt="2025-01-17T15:09:57.702" v="121" actId="1038"/>
          <ac:spMkLst>
            <pc:docMk/>
            <pc:sldMk cId="3577635165" sldId="259"/>
            <ac:spMk id="10" creationId="{9F6A7F0D-0400-4FDA-A4B9-4840EAEE671F}"/>
          </ac:spMkLst>
        </pc:spChg>
      </pc:sldChg>
      <pc:sldChg chg="modSp mod">
        <pc:chgData name="Puk Maia Holm-Søndergaard" userId="4b297fe5-3ac4-4722-8e3d-f46f1df0a98e" providerId="ADAL" clId="{6ED9BE4E-DB91-4CF8-9949-AC68FFB21A7E}" dt="2025-01-17T15:08:57.458" v="104" actId="20577"/>
        <pc:sldMkLst>
          <pc:docMk/>
          <pc:sldMk cId="667644265" sldId="264"/>
        </pc:sldMkLst>
        <pc:spChg chg="mod">
          <ac:chgData name="Puk Maia Holm-Søndergaard" userId="4b297fe5-3ac4-4722-8e3d-f46f1df0a98e" providerId="ADAL" clId="{6ED9BE4E-DB91-4CF8-9949-AC68FFB21A7E}" dt="2025-01-17T15:08:57.458" v="104" actId="20577"/>
          <ac:spMkLst>
            <pc:docMk/>
            <pc:sldMk cId="667644265" sldId="264"/>
            <ac:spMk id="2" creationId="{99C271E7-7268-4356-8B80-6C47A960208F}"/>
          </ac:spMkLst>
        </pc:spChg>
      </pc:sldChg>
      <pc:sldChg chg="modSp mod">
        <pc:chgData name="Puk Maia Holm-Søndergaard" userId="4b297fe5-3ac4-4722-8e3d-f46f1df0a98e" providerId="ADAL" clId="{6ED9BE4E-DB91-4CF8-9949-AC68FFB21A7E}" dt="2025-01-17T15:01:37.345" v="48" actId="20577"/>
        <pc:sldMkLst>
          <pc:docMk/>
          <pc:sldMk cId="1010174673" sldId="266"/>
        </pc:sldMkLst>
        <pc:spChg chg="mod">
          <ac:chgData name="Puk Maia Holm-Søndergaard" userId="4b297fe5-3ac4-4722-8e3d-f46f1df0a98e" providerId="ADAL" clId="{6ED9BE4E-DB91-4CF8-9949-AC68FFB21A7E}" dt="2025-01-17T15:01:37.345" v="48" actId="20577"/>
          <ac:spMkLst>
            <pc:docMk/>
            <pc:sldMk cId="1010174673" sldId="266"/>
            <ac:spMk id="4" creationId="{B33450B8-1D5E-48AB-9B08-652CBE57CEDD}"/>
          </ac:spMkLst>
        </pc:spChg>
      </pc:sldChg>
      <pc:sldChg chg="modSp mod">
        <pc:chgData name="Puk Maia Holm-Søndergaard" userId="4b297fe5-3ac4-4722-8e3d-f46f1df0a98e" providerId="ADAL" clId="{6ED9BE4E-DB91-4CF8-9949-AC68FFB21A7E}" dt="2025-01-17T14:59:09.408" v="6" actId="20577"/>
        <pc:sldMkLst>
          <pc:docMk/>
          <pc:sldMk cId="1728166389" sldId="272"/>
        </pc:sldMkLst>
        <pc:spChg chg="mod">
          <ac:chgData name="Puk Maia Holm-Søndergaard" userId="4b297fe5-3ac4-4722-8e3d-f46f1df0a98e" providerId="ADAL" clId="{6ED9BE4E-DB91-4CF8-9949-AC68FFB21A7E}" dt="2025-01-17T14:59:09.408" v="6" actId="20577"/>
          <ac:spMkLst>
            <pc:docMk/>
            <pc:sldMk cId="1728166389" sldId="272"/>
            <ac:spMk id="3" creationId="{613611CD-2D62-453F-9C4F-C093D817A8C5}"/>
          </ac:spMkLst>
        </pc:spChg>
      </pc:sldChg>
      <pc:sldChg chg="modSp mod">
        <pc:chgData name="Puk Maia Holm-Søndergaard" userId="4b297fe5-3ac4-4722-8e3d-f46f1df0a98e" providerId="ADAL" clId="{6ED9BE4E-DB91-4CF8-9949-AC68FFB21A7E}" dt="2025-01-17T15:08:34.663" v="102" actId="20577"/>
        <pc:sldMkLst>
          <pc:docMk/>
          <pc:sldMk cId="553922354" sldId="276"/>
        </pc:sldMkLst>
        <pc:spChg chg="mod">
          <ac:chgData name="Puk Maia Holm-Søndergaard" userId="4b297fe5-3ac4-4722-8e3d-f46f1df0a98e" providerId="ADAL" clId="{6ED9BE4E-DB91-4CF8-9949-AC68FFB21A7E}" dt="2025-01-17T15:08:34.663" v="102" actId="20577"/>
          <ac:spMkLst>
            <pc:docMk/>
            <pc:sldMk cId="553922354" sldId="276"/>
            <ac:spMk id="7" creationId="{E6F1A08D-9A6F-4562-A761-1D76049D9F95}"/>
          </ac:spMkLst>
        </pc:spChg>
      </pc:sldChg>
      <pc:sldChg chg="modSp mod">
        <pc:chgData name="Puk Maia Holm-Søndergaard" userId="4b297fe5-3ac4-4722-8e3d-f46f1df0a98e" providerId="ADAL" clId="{6ED9BE4E-DB91-4CF8-9949-AC68FFB21A7E}" dt="2025-01-17T15:21:09.765" v="303" actId="1076"/>
        <pc:sldMkLst>
          <pc:docMk/>
          <pc:sldMk cId="4160302696" sldId="281"/>
        </pc:sldMkLst>
        <pc:spChg chg="mod">
          <ac:chgData name="Puk Maia Holm-Søndergaard" userId="4b297fe5-3ac4-4722-8e3d-f46f1df0a98e" providerId="ADAL" clId="{6ED9BE4E-DB91-4CF8-9949-AC68FFB21A7E}" dt="2025-01-17T15:21:05.232" v="302" actId="1076"/>
          <ac:spMkLst>
            <pc:docMk/>
            <pc:sldMk cId="4160302696" sldId="281"/>
            <ac:spMk id="2" creationId="{9B1C8B74-6F3D-471D-A732-C76E18BC4588}"/>
          </ac:spMkLst>
        </pc:spChg>
        <pc:picChg chg="mod">
          <ac:chgData name="Puk Maia Holm-Søndergaard" userId="4b297fe5-3ac4-4722-8e3d-f46f1df0a98e" providerId="ADAL" clId="{6ED9BE4E-DB91-4CF8-9949-AC68FFB21A7E}" dt="2025-01-17T15:21:09.765" v="303" actId="1076"/>
          <ac:picMkLst>
            <pc:docMk/>
            <pc:sldMk cId="4160302696" sldId="281"/>
            <ac:picMk id="4" creationId="{74C99E73-9428-DE4B-8687-7A5864A3A020}"/>
          </ac:picMkLst>
        </pc:picChg>
      </pc:sldChg>
      <pc:sldChg chg="modSp mod">
        <pc:chgData name="Puk Maia Holm-Søndergaard" userId="4b297fe5-3ac4-4722-8e3d-f46f1df0a98e" providerId="ADAL" clId="{6ED9BE4E-DB91-4CF8-9949-AC68FFB21A7E}" dt="2025-01-17T14:58:41.528" v="1" actId="20577"/>
        <pc:sldMkLst>
          <pc:docMk/>
          <pc:sldMk cId="2870182984" sldId="284"/>
        </pc:sldMkLst>
        <pc:spChg chg="mod">
          <ac:chgData name="Puk Maia Holm-Søndergaard" userId="4b297fe5-3ac4-4722-8e3d-f46f1df0a98e" providerId="ADAL" clId="{6ED9BE4E-DB91-4CF8-9949-AC68FFB21A7E}" dt="2025-01-17T14:58:41.528" v="1" actId="20577"/>
          <ac:spMkLst>
            <pc:docMk/>
            <pc:sldMk cId="2870182984" sldId="284"/>
            <ac:spMk id="2" creationId="{97391206-840A-4967-BE2D-0E69D341FD6B}"/>
          </ac:spMkLst>
        </pc:spChg>
      </pc:sldChg>
      <pc:sldChg chg="modSp mod">
        <pc:chgData name="Puk Maia Holm-Søndergaard" userId="4b297fe5-3ac4-4722-8e3d-f46f1df0a98e" providerId="ADAL" clId="{6ED9BE4E-DB91-4CF8-9949-AC68FFB21A7E}" dt="2025-01-17T15:07:08.613" v="100" actId="20577"/>
        <pc:sldMkLst>
          <pc:docMk/>
          <pc:sldMk cId="250233430" sldId="286"/>
        </pc:sldMkLst>
        <pc:spChg chg="mod">
          <ac:chgData name="Puk Maia Holm-Søndergaard" userId="4b297fe5-3ac4-4722-8e3d-f46f1df0a98e" providerId="ADAL" clId="{6ED9BE4E-DB91-4CF8-9949-AC68FFB21A7E}" dt="2025-01-17T15:07:08.613" v="100" actId="20577"/>
          <ac:spMkLst>
            <pc:docMk/>
            <pc:sldMk cId="250233430" sldId="286"/>
            <ac:spMk id="3" creationId="{997B6280-B5EB-4936-B7DD-5424B70A2707}"/>
          </ac:spMkLst>
        </pc:spChg>
      </pc:sldChg>
      <pc:sldChg chg="delSp modSp mod">
        <pc:chgData name="Puk Maia Holm-Søndergaard" userId="4b297fe5-3ac4-4722-8e3d-f46f1df0a98e" providerId="ADAL" clId="{6ED9BE4E-DB91-4CF8-9949-AC68FFB21A7E}" dt="2025-01-17T15:00:06.601" v="23" actId="1036"/>
        <pc:sldMkLst>
          <pc:docMk/>
          <pc:sldMk cId="4272315513" sldId="289"/>
        </pc:sldMkLst>
        <pc:spChg chg="mod">
          <ac:chgData name="Puk Maia Holm-Søndergaard" userId="4b297fe5-3ac4-4722-8e3d-f46f1df0a98e" providerId="ADAL" clId="{6ED9BE4E-DB91-4CF8-9949-AC68FFB21A7E}" dt="2025-01-17T14:59:45.778" v="18" actId="1035"/>
          <ac:spMkLst>
            <pc:docMk/>
            <pc:sldMk cId="4272315513" sldId="289"/>
            <ac:spMk id="4" creationId="{DBBC9C43-C047-8A40-8959-5CF5836185C4}"/>
          </ac:spMkLst>
        </pc:spChg>
        <pc:spChg chg="mod">
          <ac:chgData name="Puk Maia Holm-Søndergaard" userId="4b297fe5-3ac4-4722-8e3d-f46f1df0a98e" providerId="ADAL" clId="{6ED9BE4E-DB91-4CF8-9949-AC68FFB21A7E}" dt="2025-01-17T14:59:45.778" v="18" actId="1035"/>
          <ac:spMkLst>
            <pc:docMk/>
            <pc:sldMk cId="4272315513" sldId="289"/>
            <ac:spMk id="10" creationId="{DBC443C8-6F97-A848-A6BF-5B9310B51CA5}"/>
          </ac:spMkLst>
        </pc:spChg>
        <pc:picChg chg="mod">
          <ac:chgData name="Puk Maia Holm-Søndergaard" userId="4b297fe5-3ac4-4722-8e3d-f46f1df0a98e" providerId="ADAL" clId="{6ED9BE4E-DB91-4CF8-9949-AC68FFB21A7E}" dt="2025-01-17T15:00:06.601" v="23" actId="1036"/>
          <ac:picMkLst>
            <pc:docMk/>
            <pc:sldMk cId="4272315513" sldId="289"/>
            <ac:picMk id="13" creationId="{D64C8DDF-E893-444C-9EF4-EF36B55711A4}"/>
          </ac:picMkLst>
        </pc:picChg>
      </pc:sldChg>
      <pc:sldChg chg="modSp mod">
        <pc:chgData name="Puk Maia Holm-Søndergaard" userId="4b297fe5-3ac4-4722-8e3d-f46f1df0a98e" providerId="ADAL" clId="{6ED9BE4E-DB91-4CF8-9949-AC68FFB21A7E}" dt="2025-01-17T15:19:07.726" v="187" actId="1035"/>
        <pc:sldMkLst>
          <pc:docMk/>
          <pc:sldMk cId="470560705" sldId="293"/>
        </pc:sldMkLst>
        <pc:spChg chg="mod">
          <ac:chgData name="Puk Maia Holm-Søndergaard" userId="4b297fe5-3ac4-4722-8e3d-f46f1df0a98e" providerId="ADAL" clId="{6ED9BE4E-DB91-4CF8-9949-AC68FFB21A7E}" dt="2025-01-17T15:19:02.568" v="181" actId="1038"/>
          <ac:spMkLst>
            <pc:docMk/>
            <pc:sldMk cId="470560705" sldId="293"/>
            <ac:spMk id="2" creationId="{01DFC82C-C1ED-A043-BCBD-F22CEFA8EEED}"/>
          </ac:spMkLst>
        </pc:spChg>
        <pc:spChg chg="mod">
          <ac:chgData name="Puk Maia Holm-Søndergaard" userId="4b297fe5-3ac4-4722-8e3d-f46f1df0a98e" providerId="ADAL" clId="{6ED9BE4E-DB91-4CF8-9949-AC68FFB21A7E}" dt="2025-01-17T15:19:02.568" v="181" actId="1038"/>
          <ac:spMkLst>
            <pc:docMk/>
            <pc:sldMk cId="470560705" sldId="293"/>
            <ac:spMk id="6" creationId="{3316B13D-3D8F-F1BD-08CE-8F70E2EB4C79}"/>
          </ac:spMkLst>
        </pc:spChg>
        <pc:spChg chg="mod">
          <ac:chgData name="Puk Maia Holm-Søndergaard" userId="4b297fe5-3ac4-4722-8e3d-f46f1df0a98e" providerId="ADAL" clId="{6ED9BE4E-DB91-4CF8-9949-AC68FFB21A7E}" dt="2025-01-17T15:19:02.568" v="181" actId="1038"/>
          <ac:spMkLst>
            <pc:docMk/>
            <pc:sldMk cId="470560705" sldId="293"/>
            <ac:spMk id="10" creationId="{1F743A6E-FD6F-6A4F-9893-08DCA23F9B10}"/>
          </ac:spMkLst>
        </pc:spChg>
        <pc:spChg chg="mod">
          <ac:chgData name="Puk Maia Holm-Søndergaard" userId="4b297fe5-3ac4-4722-8e3d-f46f1df0a98e" providerId="ADAL" clId="{6ED9BE4E-DB91-4CF8-9949-AC68FFB21A7E}" dt="2025-01-17T15:19:02.568" v="181" actId="1038"/>
          <ac:spMkLst>
            <pc:docMk/>
            <pc:sldMk cId="470560705" sldId="293"/>
            <ac:spMk id="13" creationId="{1EA09E59-695D-9E43-AA57-BAA2ACF3783B}"/>
          </ac:spMkLst>
        </pc:spChg>
        <pc:spChg chg="mod">
          <ac:chgData name="Puk Maia Holm-Søndergaard" userId="4b297fe5-3ac4-4722-8e3d-f46f1df0a98e" providerId="ADAL" clId="{6ED9BE4E-DB91-4CF8-9949-AC68FFB21A7E}" dt="2025-01-17T15:19:02.568" v="181" actId="1038"/>
          <ac:spMkLst>
            <pc:docMk/>
            <pc:sldMk cId="470560705" sldId="293"/>
            <ac:spMk id="14" creationId="{D9D6718D-CCC9-5C40-B50A-24CEF2F4A13C}"/>
          </ac:spMkLst>
        </pc:spChg>
        <pc:spChg chg="mod">
          <ac:chgData name="Puk Maia Holm-Søndergaard" userId="4b297fe5-3ac4-4722-8e3d-f46f1df0a98e" providerId="ADAL" clId="{6ED9BE4E-DB91-4CF8-9949-AC68FFB21A7E}" dt="2025-01-17T15:19:02.568" v="181" actId="1038"/>
          <ac:spMkLst>
            <pc:docMk/>
            <pc:sldMk cId="470560705" sldId="293"/>
            <ac:spMk id="15" creationId="{62F8F76C-D4B3-6049-9485-55C570229A25}"/>
          </ac:spMkLst>
        </pc:spChg>
        <pc:spChg chg="mod">
          <ac:chgData name="Puk Maia Holm-Søndergaard" userId="4b297fe5-3ac4-4722-8e3d-f46f1df0a98e" providerId="ADAL" clId="{6ED9BE4E-DB91-4CF8-9949-AC68FFB21A7E}" dt="2025-01-17T15:19:02.568" v="181" actId="1038"/>
          <ac:spMkLst>
            <pc:docMk/>
            <pc:sldMk cId="470560705" sldId="293"/>
            <ac:spMk id="18" creationId="{A9709EEE-002D-734D-A2C6-A4CE84397F69}"/>
          </ac:spMkLst>
        </pc:spChg>
        <pc:spChg chg="mod">
          <ac:chgData name="Puk Maia Holm-Søndergaard" userId="4b297fe5-3ac4-4722-8e3d-f46f1df0a98e" providerId="ADAL" clId="{6ED9BE4E-DB91-4CF8-9949-AC68FFB21A7E}" dt="2025-01-17T15:19:02.568" v="181" actId="1038"/>
          <ac:spMkLst>
            <pc:docMk/>
            <pc:sldMk cId="470560705" sldId="293"/>
            <ac:spMk id="19" creationId="{10145043-4A00-004F-8385-3856816A20A1}"/>
          </ac:spMkLst>
        </pc:spChg>
        <pc:spChg chg="mod">
          <ac:chgData name="Puk Maia Holm-Søndergaard" userId="4b297fe5-3ac4-4722-8e3d-f46f1df0a98e" providerId="ADAL" clId="{6ED9BE4E-DB91-4CF8-9949-AC68FFB21A7E}" dt="2025-01-17T15:19:02.568" v="181" actId="1038"/>
          <ac:spMkLst>
            <pc:docMk/>
            <pc:sldMk cId="470560705" sldId="293"/>
            <ac:spMk id="20" creationId="{9C8FCA41-BEAD-614D-BC75-8FED702D601F}"/>
          </ac:spMkLst>
        </pc:spChg>
        <pc:graphicFrameChg chg="mod">
          <ac:chgData name="Puk Maia Holm-Søndergaard" userId="4b297fe5-3ac4-4722-8e3d-f46f1df0a98e" providerId="ADAL" clId="{6ED9BE4E-DB91-4CF8-9949-AC68FFB21A7E}" dt="2025-01-17T15:19:02.568" v="181" actId="1038"/>
          <ac:graphicFrameMkLst>
            <pc:docMk/>
            <pc:sldMk cId="470560705" sldId="293"/>
            <ac:graphicFrameMk id="3" creationId="{90806CAA-E653-8F4B-3C11-39A1F96EBE1B}"/>
          </ac:graphicFrameMkLst>
        </pc:graphicFrameChg>
        <pc:picChg chg="mod">
          <ac:chgData name="Puk Maia Holm-Søndergaard" userId="4b297fe5-3ac4-4722-8e3d-f46f1df0a98e" providerId="ADAL" clId="{6ED9BE4E-DB91-4CF8-9949-AC68FFB21A7E}" dt="2025-01-17T15:19:07.726" v="187" actId="1035"/>
          <ac:picMkLst>
            <pc:docMk/>
            <pc:sldMk cId="470560705" sldId="293"/>
            <ac:picMk id="5" creationId="{B5BB5405-1046-7049-BE78-6FF9B0C0DDD7}"/>
          </ac:picMkLst>
        </pc:picChg>
      </pc:sldChg>
      <pc:sldChg chg="modSp mod">
        <pc:chgData name="Puk Maia Holm-Søndergaard" userId="4b297fe5-3ac4-4722-8e3d-f46f1df0a98e" providerId="ADAL" clId="{6ED9BE4E-DB91-4CF8-9949-AC68FFB21A7E}" dt="2025-01-17T14:59:16.356" v="7" actId="113"/>
        <pc:sldMkLst>
          <pc:docMk/>
          <pc:sldMk cId="2681440840" sldId="295"/>
        </pc:sldMkLst>
        <pc:spChg chg="mod">
          <ac:chgData name="Puk Maia Holm-Søndergaard" userId="4b297fe5-3ac4-4722-8e3d-f46f1df0a98e" providerId="ADAL" clId="{6ED9BE4E-DB91-4CF8-9949-AC68FFB21A7E}" dt="2025-01-17T14:59:16.356" v="7" actId="113"/>
          <ac:spMkLst>
            <pc:docMk/>
            <pc:sldMk cId="2681440840" sldId="295"/>
            <ac:spMk id="3" creationId="{613611CD-2D62-453F-9C4F-C093D817A8C5}"/>
          </ac:spMkLst>
        </pc:spChg>
      </pc:sldChg>
      <pc:sldChg chg="modSp mod modNotesTx">
        <pc:chgData name="Puk Maia Holm-Søndergaard" userId="4b297fe5-3ac4-4722-8e3d-f46f1df0a98e" providerId="ADAL" clId="{6ED9BE4E-DB91-4CF8-9949-AC68FFB21A7E}" dt="2025-01-20T12:40:32.099" v="480" actId="20577"/>
        <pc:sldMkLst>
          <pc:docMk/>
          <pc:sldMk cId="720297227" sldId="300"/>
        </pc:sldMkLst>
        <pc:spChg chg="mod">
          <ac:chgData name="Puk Maia Holm-Søndergaard" userId="4b297fe5-3ac4-4722-8e3d-f46f1df0a98e" providerId="ADAL" clId="{6ED9BE4E-DB91-4CF8-9949-AC68FFB21A7E}" dt="2025-01-20T12:40:00.117" v="433" actId="20577"/>
          <ac:spMkLst>
            <pc:docMk/>
            <pc:sldMk cId="720297227" sldId="300"/>
            <ac:spMk id="7" creationId="{E6F1A08D-9A6F-4562-A761-1D76049D9F95}"/>
          </ac:spMkLst>
        </pc:spChg>
      </pc:sldChg>
      <pc:sldChg chg="addSp modSp mod">
        <pc:chgData name="Puk Maia Holm-Søndergaard" userId="4b297fe5-3ac4-4722-8e3d-f46f1df0a98e" providerId="ADAL" clId="{6ED9BE4E-DB91-4CF8-9949-AC68FFB21A7E}" dt="2025-01-17T15:19:42.638" v="260"/>
        <pc:sldMkLst>
          <pc:docMk/>
          <pc:sldMk cId="770244626" sldId="301"/>
        </pc:sldMkLst>
        <pc:spChg chg="mod">
          <ac:chgData name="Puk Maia Holm-Søndergaard" userId="4b297fe5-3ac4-4722-8e3d-f46f1df0a98e" providerId="ADAL" clId="{6ED9BE4E-DB91-4CF8-9949-AC68FFB21A7E}" dt="2025-01-17T15:19:30.789" v="259" actId="122"/>
          <ac:spMkLst>
            <pc:docMk/>
            <pc:sldMk cId="770244626" sldId="301"/>
            <ac:spMk id="3" creationId="{6E2C37F0-2F98-9F4B-A693-A1DFDF7C3AF1}"/>
          </ac:spMkLst>
        </pc:spChg>
        <pc:picChg chg="add mod">
          <ac:chgData name="Puk Maia Holm-Søndergaard" userId="4b297fe5-3ac4-4722-8e3d-f46f1df0a98e" providerId="ADAL" clId="{6ED9BE4E-DB91-4CF8-9949-AC68FFB21A7E}" dt="2025-01-17T15:19:42.638" v="260"/>
          <ac:picMkLst>
            <pc:docMk/>
            <pc:sldMk cId="770244626" sldId="301"/>
            <ac:picMk id="2" creationId="{FCACC2FD-0FD5-E289-B83B-AB585EAAE8A1}"/>
          </ac:picMkLst>
        </pc:picChg>
        <pc:picChg chg="mod">
          <ac:chgData name="Puk Maia Holm-Søndergaard" userId="4b297fe5-3ac4-4722-8e3d-f46f1df0a98e" providerId="ADAL" clId="{6ED9BE4E-DB91-4CF8-9949-AC68FFB21A7E}" dt="2025-01-17T15:19:23.651" v="258" actId="1038"/>
          <ac:picMkLst>
            <pc:docMk/>
            <pc:sldMk cId="770244626" sldId="301"/>
            <ac:picMk id="8" creationId="{E6F7D92F-11A1-8C4A-BF5F-00AB108AF80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 makronæringsstoffordeling</a:t>
            </a:r>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23F-41CC-907E-95C425982B26}"/>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D23F-41CC-907E-95C425982B26}"/>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D23F-41CC-907E-95C425982B2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D23F-41CC-907E-95C425982B26}"/>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D23F-41CC-907E-95C425982B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8A38F-67A3-496F-BB41-E50754CB525C}" type="datetimeFigureOut">
              <a:rPr lang="da-DK" smtClean="0"/>
              <a:t>20-01-2025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C51E-D66A-4DB6-BF04-FC7FF51AE9E9}" type="slidenum">
              <a:rPr lang="da-DK" smtClean="0"/>
              <a:t>‹nr.›</a:t>
            </a:fld>
            <a:endParaRPr lang="da-DK"/>
          </a:p>
        </p:txBody>
      </p:sp>
    </p:spTree>
    <p:extLst>
      <p:ext uri="{BB962C8B-B14F-4D97-AF65-F5344CB8AC3E}">
        <p14:creationId xmlns:p14="http://schemas.microsoft.com/office/powerpoint/2010/main" val="368229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88453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Anbefalinger om fysisk aktivitet og stillesiddende tid for børn og unge (5-17 år)</a:t>
            </a:r>
          </a:p>
          <a:p>
            <a:r>
              <a:rPr lang="da-DK" sz="1200" b="1" i="0" kern="1200" dirty="0">
                <a:solidFill>
                  <a:schemeClr val="tx1"/>
                </a:solidFill>
                <a:effectLst/>
                <a:latin typeface="+mn-lt"/>
                <a:ea typeface="+mn-ea"/>
                <a:cs typeface="+mn-cs"/>
              </a:rPr>
              <a:t>Børn og unge skal være fysisk aktive mindst 60 minutter hver dag</a:t>
            </a:r>
          </a:p>
          <a:p>
            <a:r>
              <a:rPr lang="da-DK" sz="1200" b="0" i="0" kern="1200" dirty="0">
                <a:solidFill>
                  <a:schemeClr val="tx1"/>
                </a:solidFill>
                <a:effectLst/>
                <a:latin typeface="+mn-lt"/>
                <a:ea typeface="+mn-ea"/>
                <a:cs typeface="+mn-cs"/>
              </a:rPr>
              <a:t>Den fysiske aktivitet skal være med moderat intensitet, så de bliver let forpustede og mindst tre gange om ugen skal det være med høj intensitet, så de bliver forpustede. Men selv lidt fysisk aktivitet spredt ud over ugen er bedre end ingen fysisk  aktivitet.</a:t>
            </a:r>
          </a:p>
          <a:p>
            <a:pPr marL="0" indent="0">
              <a:buFontTx/>
              <a:buNone/>
            </a:pP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www.sst.dk</a:t>
            </a:r>
            <a:r>
              <a:rPr lang="da-DK" sz="1200" b="0" i="0" kern="1200" dirty="0">
                <a:solidFill>
                  <a:schemeClr val="tx1"/>
                </a:solidFill>
                <a:effectLst/>
                <a:latin typeface="+mn-lt"/>
                <a:ea typeface="+mn-ea"/>
                <a:cs typeface="+mn-cs"/>
              </a:rPr>
              <a:t>/da/Fagperson/Forebyggelse-og-</a:t>
            </a:r>
            <a:r>
              <a:rPr lang="da-DK" sz="1200" b="0" i="0" kern="1200" dirty="0" err="1">
                <a:solidFill>
                  <a:schemeClr val="tx1"/>
                </a:solidFill>
                <a:effectLst/>
                <a:latin typeface="+mn-lt"/>
                <a:ea typeface="+mn-ea"/>
                <a:cs typeface="+mn-cs"/>
              </a:rPr>
              <a:t>tvaergaaende</a:t>
            </a:r>
            <a:r>
              <a:rPr lang="da-DK" sz="1200" b="0" i="0" kern="1200" dirty="0">
                <a:solidFill>
                  <a:schemeClr val="tx1"/>
                </a:solidFill>
                <a:effectLst/>
                <a:latin typeface="+mn-lt"/>
                <a:ea typeface="+mn-ea"/>
                <a:cs typeface="+mn-cs"/>
              </a:rPr>
              <a:t>-indsatser/Fysisk-aktivitet/Anbefalinger-om-fysisk-aktivitet/Boern-5--17-aar</a:t>
            </a:r>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22</a:t>
            </a:fld>
            <a:endParaRPr lang="da-DK"/>
          </a:p>
        </p:txBody>
      </p:sp>
    </p:spTree>
    <p:extLst>
      <p:ext uri="{BB962C8B-B14F-4D97-AF65-F5344CB8AC3E}">
        <p14:creationId xmlns:p14="http://schemas.microsoft.com/office/powerpoint/2010/main" val="417276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24</a:t>
            </a:fld>
            <a:endParaRPr lang="da-DK"/>
          </a:p>
        </p:txBody>
      </p:sp>
    </p:spTree>
    <p:extLst>
      <p:ext uri="{BB962C8B-B14F-4D97-AF65-F5344CB8AC3E}">
        <p14:creationId xmlns:p14="http://schemas.microsoft.com/office/powerpoint/2010/main" val="271712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41734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Når du ikke drikker mælk eller spiser mejeriprodukter: Mælkeprodukter og ost er vigtige kilder til næringsstoffer. Det gælder særligt calcium (kalk).</a:t>
            </a:r>
          </a:p>
          <a:p>
            <a:r>
              <a:rPr lang="da-DK" sz="1200" b="0" i="0" kern="1200" dirty="0">
                <a:solidFill>
                  <a:schemeClr val="tx1"/>
                </a:solidFill>
                <a:effectLst/>
                <a:latin typeface="+mn-lt"/>
                <a:ea typeface="+mn-ea"/>
                <a:cs typeface="+mn-cs"/>
              </a:rPr>
              <a:t>Mælk indeholder ca. 120 mg calcium pr. 100 ml.</a:t>
            </a:r>
          </a:p>
          <a:p>
            <a:r>
              <a:rPr lang="da-DK" sz="1200" b="0" i="0" kern="1200" dirty="0">
                <a:solidFill>
                  <a:schemeClr val="tx1"/>
                </a:solidFill>
                <a:effectLst/>
                <a:latin typeface="+mn-lt"/>
                <a:ea typeface="+mn-ea"/>
                <a:cs typeface="+mn-cs"/>
              </a:rPr>
              <a:t>Surmælksprodukter, som fx yoghurt, tykmælk og ylette, indeholder mellem 120-190 mg calcium pr. 100 ml.</a:t>
            </a:r>
          </a:p>
          <a:p>
            <a:r>
              <a:rPr lang="da-DK" sz="1200" b="0" i="0" kern="1200" dirty="0">
                <a:solidFill>
                  <a:schemeClr val="tx1"/>
                </a:solidFill>
                <a:effectLst/>
                <a:latin typeface="+mn-lt"/>
                <a:ea typeface="+mn-ea"/>
                <a:cs typeface="+mn-cs"/>
              </a:rPr>
              <a:t>Skæreost indeholder mellem 600-1000 mg pr. 100 gram.</a:t>
            </a:r>
          </a:p>
          <a:p>
            <a:r>
              <a:rPr lang="da-DK" sz="1200" b="0" i="0" kern="1200" dirty="0">
                <a:solidFill>
                  <a:schemeClr val="tx1"/>
                </a:solidFill>
                <a:effectLst/>
                <a:latin typeface="+mn-lt"/>
                <a:ea typeface="+mn-ea"/>
                <a:cs typeface="+mn-cs"/>
              </a:rPr>
              <a:t>De fedtfattige produkter indeholder lige så meget calcium som de fede produkter.</a:t>
            </a:r>
          </a:p>
          <a:p>
            <a:r>
              <a:rPr lang="da-DK" sz="1200" b="0" i="0" kern="1200" dirty="0">
                <a:solidFill>
                  <a:schemeClr val="tx1"/>
                </a:solidFill>
                <a:effectLst/>
                <a:latin typeface="+mn-lt"/>
                <a:ea typeface="+mn-ea"/>
                <a:cs typeface="+mn-cs"/>
              </a:rPr>
              <a:t>Når du ikke drikker mælk eller spiser mejeriprodukter, skal du sørge for at få calcium fra andre fødevarer. Det kan du fx få fra</a:t>
            </a:r>
          </a:p>
          <a:p>
            <a:r>
              <a:rPr lang="da-DK" sz="1200" b="0" i="0" kern="1200" dirty="0">
                <a:solidFill>
                  <a:schemeClr val="tx1"/>
                </a:solidFill>
                <a:effectLst/>
                <a:latin typeface="+mn-lt"/>
                <a:ea typeface="+mn-ea"/>
                <a:cs typeface="+mn-cs"/>
              </a:rPr>
              <a:t>calcium-berigede plantedrikke</a:t>
            </a:r>
          </a:p>
          <a:p>
            <a:r>
              <a:rPr lang="da-DK" sz="1200" b="0" i="0" kern="1200" dirty="0">
                <a:solidFill>
                  <a:schemeClr val="tx1"/>
                </a:solidFill>
                <a:effectLst/>
                <a:latin typeface="+mn-lt"/>
                <a:ea typeface="+mn-ea"/>
                <a:cs typeface="+mn-cs"/>
              </a:rPr>
              <a:t>mørkegrønne grøntsager</a:t>
            </a:r>
          </a:p>
          <a:p>
            <a:r>
              <a:rPr lang="da-DK" sz="1200" b="0" i="0" kern="1200" dirty="0">
                <a:solidFill>
                  <a:schemeClr val="tx1"/>
                </a:solidFill>
                <a:effectLst/>
                <a:latin typeface="+mn-lt"/>
                <a:ea typeface="+mn-ea"/>
                <a:cs typeface="+mn-cs"/>
              </a:rPr>
              <a:t>nødder</a:t>
            </a:r>
          </a:p>
          <a:p>
            <a:r>
              <a:rPr lang="da-DK" sz="1200" b="0" i="0" kern="1200" dirty="0">
                <a:solidFill>
                  <a:schemeClr val="tx1"/>
                </a:solidFill>
                <a:effectLst/>
                <a:latin typeface="+mn-lt"/>
                <a:ea typeface="+mn-ea"/>
                <a:cs typeface="+mn-cs"/>
              </a:rPr>
              <a:t>sardiner</a:t>
            </a:r>
          </a:p>
          <a:p>
            <a:r>
              <a:rPr lang="da-DK" sz="1200" b="0" i="0" kern="1200" dirty="0">
                <a:solidFill>
                  <a:schemeClr val="tx1"/>
                </a:solidFill>
                <a:effectLst/>
                <a:latin typeface="+mn-lt"/>
                <a:ea typeface="+mn-ea"/>
                <a:cs typeface="+mn-cs"/>
              </a:rPr>
              <a:t>fuldkornsprodukter.</a:t>
            </a:r>
          </a:p>
          <a:p>
            <a:r>
              <a:rPr lang="da-DK" sz="1200" b="0" i="0" kern="1200" dirty="0">
                <a:solidFill>
                  <a:schemeClr val="tx1"/>
                </a:solidFill>
                <a:effectLst/>
                <a:latin typeface="+mn-lt"/>
                <a:ea typeface="+mn-ea"/>
                <a:cs typeface="+mn-cs"/>
              </a:rPr>
              <a:t>Du kan også vælge at tage et calcium-tilskud.</a:t>
            </a:r>
            <a:br>
              <a:rPr lang="da-DK" dirty="0"/>
            </a:br>
            <a:r>
              <a:rPr lang="da-DK" dirty="0"/>
              <a:t>Kilde: </a:t>
            </a:r>
            <a:r>
              <a:rPr lang="da-DK" dirty="0" err="1"/>
              <a:t>https</a:t>
            </a:r>
            <a:r>
              <a:rPr lang="da-DK" dirty="0"/>
              <a:t>://</a:t>
            </a:r>
            <a:r>
              <a:rPr lang="da-DK" dirty="0" err="1"/>
              <a:t>foedevarestyrelsen.dk</a:t>
            </a:r>
            <a:r>
              <a:rPr lang="da-DK" dirty="0"/>
              <a:t>/kost-og-</a:t>
            </a:r>
            <a:r>
              <a:rPr lang="da-DK" dirty="0" err="1"/>
              <a:t>foedevarer</a:t>
            </a:r>
            <a:r>
              <a:rPr lang="da-DK" dirty="0"/>
              <a:t>/alt-om-mad/de-officielle-</a:t>
            </a:r>
            <a:r>
              <a:rPr lang="da-DK" dirty="0" err="1"/>
              <a:t>kostraad</a:t>
            </a:r>
            <a:r>
              <a:rPr lang="da-DK" dirty="0"/>
              <a:t>/</a:t>
            </a:r>
            <a:r>
              <a:rPr lang="da-DK" dirty="0" err="1"/>
              <a:t>kostraad</a:t>
            </a:r>
            <a:r>
              <a:rPr lang="da-DK" dirty="0"/>
              <a:t>-til-dig/om-de-officielle-</a:t>
            </a:r>
            <a:r>
              <a:rPr lang="da-DK" dirty="0" err="1"/>
              <a:t>kostraad</a:t>
            </a:r>
            <a:r>
              <a:rPr lang="da-DK" dirty="0"/>
              <a:t>/</a:t>
            </a:r>
            <a:r>
              <a:rPr lang="da-DK" dirty="0" err="1"/>
              <a:t>vaelg</a:t>
            </a:r>
            <a:r>
              <a:rPr lang="da-DK" dirty="0"/>
              <a:t>-planteolier-og-magre-mejeriprodukter</a:t>
            </a:r>
            <a:endParaRPr lang="da-DK" sz="1200" b="0" i="0"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Spis 350 g fisk om ugen, heraf 200 g fede fisk. Fede fisk er fx sild, makrel, laks og ørred. Det er vigtigt, at du varierer mellem forskellige fisk. 350 g fisk om ugen svarer til fx at spise fisk to gange om ugen som hovedret samt flere gange om ugen som pålæg. Alle former for fisk, skaldyr, muslinger og rogn tæller med i de 350 g om ugen. Det gælder både opdrætsfisk og fisk, der er fanget vildt.</a:t>
            </a:r>
          </a:p>
          <a:p>
            <a:r>
              <a:rPr lang="da-DK" sz="1200" b="0" i="0" kern="1200" dirty="0">
                <a:solidFill>
                  <a:schemeClr val="tx1"/>
                </a:solidFill>
                <a:effectLst/>
                <a:latin typeface="+mn-lt"/>
                <a:ea typeface="+mn-ea"/>
                <a:cs typeface="+mn-cs"/>
              </a:rPr>
              <a:t>Kilde: </a:t>
            </a: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foedevarestyrelsen.dk</a:t>
            </a:r>
            <a:r>
              <a:rPr lang="da-DK" sz="1200" b="0" i="0" kern="1200" dirty="0">
                <a:solidFill>
                  <a:schemeClr val="tx1"/>
                </a:solidFill>
                <a:effectLst/>
                <a:latin typeface="+mn-lt"/>
                <a:ea typeface="+mn-ea"/>
                <a:cs typeface="+mn-cs"/>
              </a:rPr>
              <a:t>/kost-og-</a:t>
            </a:r>
            <a:r>
              <a:rPr lang="da-DK" sz="1200" b="0" i="0" kern="1200" dirty="0" err="1">
                <a:solidFill>
                  <a:schemeClr val="tx1"/>
                </a:solidFill>
                <a:effectLst/>
                <a:latin typeface="+mn-lt"/>
                <a:ea typeface="+mn-ea"/>
                <a:cs typeface="+mn-cs"/>
              </a:rPr>
              <a:t>foedevarer</a:t>
            </a:r>
            <a:r>
              <a:rPr lang="da-DK" sz="1200" b="0" i="0" kern="1200" dirty="0">
                <a:solidFill>
                  <a:schemeClr val="tx1"/>
                </a:solidFill>
                <a:effectLst/>
                <a:latin typeface="+mn-lt"/>
                <a:ea typeface="+mn-ea"/>
                <a:cs typeface="+mn-cs"/>
              </a:rPr>
              <a:t>/alt-om-mad/de-officielle-</a:t>
            </a:r>
            <a:r>
              <a:rPr lang="da-DK" sz="1200" b="0" i="0" kern="1200" dirty="0" err="1">
                <a:solidFill>
                  <a:schemeClr val="tx1"/>
                </a:solidFill>
                <a:effectLst/>
                <a:latin typeface="+mn-lt"/>
                <a:ea typeface="+mn-ea"/>
                <a:cs typeface="+mn-cs"/>
              </a:rPr>
              <a:t>kostraad</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kostraad</a:t>
            </a:r>
            <a:r>
              <a:rPr lang="da-DK" sz="1200" b="0" i="0" kern="1200" dirty="0">
                <a:solidFill>
                  <a:schemeClr val="tx1"/>
                </a:solidFill>
                <a:effectLst/>
                <a:latin typeface="+mn-lt"/>
                <a:ea typeface="+mn-ea"/>
                <a:cs typeface="+mn-cs"/>
              </a:rPr>
              <a:t>-til-dig/om-de-officielle-</a:t>
            </a:r>
            <a:r>
              <a:rPr lang="da-DK" sz="1200" b="0" i="0" kern="1200" dirty="0" err="1">
                <a:solidFill>
                  <a:schemeClr val="tx1"/>
                </a:solidFill>
                <a:effectLst/>
                <a:latin typeface="+mn-lt"/>
                <a:ea typeface="+mn-ea"/>
                <a:cs typeface="+mn-cs"/>
              </a:rPr>
              <a:t>kostraad</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spis-mindre-koed-vaelg-baelgfrugter-og-fisk#fiskogskaldyr</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4</a:t>
            </a:fld>
            <a:endParaRPr lang="da-DK"/>
          </a:p>
        </p:txBody>
      </p:sp>
    </p:spTree>
    <p:extLst>
      <p:ext uri="{BB962C8B-B14F-4D97-AF65-F5344CB8AC3E}">
        <p14:creationId xmlns:p14="http://schemas.microsoft.com/office/powerpoint/2010/main" val="293426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lavere indhold af vitaminer og mineraler sammenlignet med komælk, dog med undtagelse af E-vitamin – et vitamin, der er vigtigt for vores immunforsvar. </a:t>
            </a: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videnskab.dk</a:t>
            </a:r>
            <a:r>
              <a:rPr lang="da-DK" sz="1200" b="0" i="0" kern="1200" dirty="0">
                <a:solidFill>
                  <a:schemeClr val="tx1"/>
                </a:solidFill>
                <a:effectLst/>
                <a:latin typeface="+mn-lt"/>
                <a:ea typeface="+mn-ea"/>
                <a:cs typeface="+mn-cs"/>
              </a:rPr>
              <a:t>/krop-sundhed/er-plantedrikke-rent-faktisk-ultraforarbejdede-og-usunde-at-indtage/</a:t>
            </a:r>
            <a:endParaRPr lang="da-DK" dirty="0"/>
          </a:p>
        </p:txBody>
      </p:sp>
      <p:sp>
        <p:nvSpPr>
          <p:cNvPr id="4" name="Pladsholder til slidenummer 3"/>
          <p:cNvSpPr>
            <a:spLocks noGrp="1"/>
          </p:cNvSpPr>
          <p:nvPr>
            <p:ph type="sldNum" sz="quarter" idx="5"/>
          </p:nvPr>
        </p:nvSpPr>
        <p:spPr/>
        <p:txBody>
          <a:bodyPr/>
          <a:lstStyle/>
          <a:p>
            <a:fld id="{11B54451-047F-44AB-8E93-8357977DEAAF}" type="slidenum">
              <a:rPr lang="da-DK" smtClean="0"/>
              <a:t>8</a:t>
            </a:fld>
            <a:endParaRPr lang="da-DK"/>
          </a:p>
        </p:txBody>
      </p:sp>
    </p:spTree>
    <p:extLst>
      <p:ext uri="{BB962C8B-B14F-4D97-AF65-F5344CB8AC3E}">
        <p14:creationId xmlns:p14="http://schemas.microsoft.com/office/powerpoint/2010/main" val="289800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20 gram ost = 100 ml mælk eller mælkeprodukt.</a:t>
            </a:r>
          </a:p>
        </p:txBody>
      </p:sp>
      <p:sp>
        <p:nvSpPr>
          <p:cNvPr id="4" name="Pladsholder til slidenummer 3"/>
          <p:cNvSpPr>
            <a:spLocks noGrp="1"/>
          </p:cNvSpPr>
          <p:nvPr>
            <p:ph type="sldNum" sz="quarter" idx="10"/>
          </p:nvPr>
        </p:nvSpPr>
        <p:spPr/>
        <p:txBody>
          <a:bodyPr/>
          <a:lstStyle/>
          <a:p>
            <a:fld id="{11B54451-047F-44AB-8E93-8357977DEAAF}" type="slidenum">
              <a:rPr lang="da-DK" smtClean="0"/>
              <a:t>9</a:t>
            </a:fld>
            <a:endParaRPr lang="da-DK"/>
          </a:p>
        </p:txBody>
      </p:sp>
    </p:spTree>
    <p:extLst>
      <p:ext uri="{BB962C8B-B14F-4D97-AF65-F5344CB8AC3E}">
        <p14:creationId xmlns:p14="http://schemas.microsoft.com/office/powerpoint/2010/main" val="163294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11</a:t>
            </a:fld>
            <a:endParaRPr lang="da-DK"/>
          </a:p>
        </p:txBody>
      </p:sp>
    </p:spTree>
    <p:extLst>
      <p:ext uri="{BB962C8B-B14F-4D97-AF65-F5344CB8AC3E}">
        <p14:creationId xmlns:p14="http://schemas.microsoft.com/office/powerpoint/2010/main" val="355340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BF8C51E-D66A-4DB6-BF04-FC7FF51AE9E9}" type="slidenum">
              <a:rPr lang="da-DK" smtClean="0"/>
              <a:t>16</a:t>
            </a:fld>
            <a:endParaRPr lang="da-DK"/>
          </a:p>
        </p:txBody>
      </p:sp>
    </p:spTree>
    <p:extLst>
      <p:ext uri="{BB962C8B-B14F-4D97-AF65-F5344CB8AC3E}">
        <p14:creationId xmlns:p14="http://schemas.microsoft.com/office/powerpoint/2010/main" val="264153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18</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21</a:t>
            </a:fld>
            <a:endParaRPr lang="da-DK"/>
          </a:p>
        </p:txBody>
      </p:sp>
    </p:spTree>
    <p:extLst>
      <p:ext uri="{BB962C8B-B14F-4D97-AF65-F5344CB8AC3E}">
        <p14:creationId xmlns:p14="http://schemas.microsoft.com/office/powerpoint/2010/main" val="175672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0D8EC-02C5-4F40-A146-26DB0212C71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BBFA36CA-5E50-4F46-A6BF-3058FB567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3DF1660-B9C6-47ED-8025-90CB1C80B623}"/>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5" name="Pladsholder til sidefod 4">
            <a:extLst>
              <a:ext uri="{FF2B5EF4-FFF2-40B4-BE49-F238E27FC236}">
                <a16:creationId xmlns:a16="http://schemas.microsoft.com/office/drawing/2014/main" id="{82396ADF-5059-4D91-AED1-488F8550EE7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AFA4483-857D-408B-833B-70CFC1530CBE}"/>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308375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A7A25-D0A0-49C5-8C14-1220FF547A8D}"/>
              </a:ext>
            </a:extLst>
          </p:cNvPr>
          <p:cNvSpPr>
            <a:spLocks noGrp="1"/>
          </p:cNvSpPr>
          <p:nvPr>
            <p:ph type="title"/>
          </p:nvPr>
        </p:nvSpPr>
        <p:spPr/>
        <p:txBody>
          <a:bodyPr/>
          <a:lstStyle/>
          <a:p>
            <a:r>
              <a:rPr lang="da-DK"/>
              <a:t>Klik for at redigere i master</a:t>
            </a:r>
          </a:p>
        </p:txBody>
      </p:sp>
      <p:sp>
        <p:nvSpPr>
          <p:cNvPr id="3" name="Pladsholder til lodret titel 2">
            <a:extLst>
              <a:ext uri="{FF2B5EF4-FFF2-40B4-BE49-F238E27FC236}">
                <a16:creationId xmlns:a16="http://schemas.microsoft.com/office/drawing/2014/main" id="{FE06CC74-24D7-4B98-A04C-C8CF264055B1}"/>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47818D1-EF6E-4B00-B8C3-F75A9DE49EE0}"/>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5" name="Pladsholder til sidefod 4">
            <a:extLst>
              <a:ext uri="{FF2B5EF4-FFF2-40B4-BE49-F238E27FC236}">
                <a16:creationId xmlns:a16="http://schemas.microsoft.com/office/drawing/2014/main" id="{9F1B4411-DE3F-4829-97C4-3D6F17B6926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4BBBC7-7025-40D9-B103-97E562A9F540}"/>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206396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BBD4067-B488-490A-86D0-0EB957DF1833}"/>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a:extLst>
              <a:ext uri="{FF2B5EF4-FFF2-40B4-BE49-F238E27FC236}">
                <a16:creationId xmlns:a16="http://schemas.microsoft.com/office/drawing/2014/main" id="{2C479F5B-F375-415E-AB0D-25B544357C3D}"/>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C8E80EE-881A-49E3-9E1C-7DC0C44EF635}"/>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5" name="Pladsholder til sidefod 4">
            <a:extLst>
              <a:ext uri="{FF2B5EF4-FFF2-40B4-BE49-F238E27FC236}">
                <a16:creationId xmlns:a16="http://schemas.microsoft.com/office/drawing/2014/main" id="{4E05A34D-C12D-44CB-9013-32361520A0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C090EE-E2A6-48A0-8A34-B94753B3F054}"/>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309935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DA1D6-F627-403D-AD83-EE5F6ED889BF}"/>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54F39E15-5F91-4F10-B302-5F02A14DFDC1}"/>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95E8FF-55DE-420E-B03D-B29C4F35D6D8}"/>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5" name="Pladsholder til sidefod 4">
            <a:extLst>
              <a:ext uri="{FF2B5EF4-FFF2-40B4-BE49-F238E27FC236}">
                <a16:creationId xmlns:a16="http://schemas.microsoft.com/office/drawing/2014/main" id="{AA115AD5-4DD6-4CB7-AFEE-1FB2B4B766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88C0F1D-8926-4DD2-B8AF-2E46E41C9AB6}"/>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152391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31B39-85D3-4CED-B177-B75C45E37A6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CA41D3CF-DDAE-4A96-A9D1-25D88DFBC8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006D0D35-E5A0-46FE-94AD-9A69C2A20D51}"/>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5" name="Pladsholder til sidefod 4">
            <a:extLst>
              <a:ext uri="{FF2B5EF4-FFF2-40B4-BE49-F238E27FC236}">
                <a16:creationId xmlns:a16="http://schemas.microsoft.com/office/drawing/2014/main" id="{5E9C848F-DDE1-4C8F-BA63-6FE84D0D64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3F61A9-300A-4E95-9065-EF0730341995}"/>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242553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72608-A4B9-4AE6-A9B8-0940924D0205}"/>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F937C93E-D907-4A69-9590-F1E8FDCCE70B}"/>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1549B35-22BE-4C9B-B2BA-6B21F2FC4D9B}"/>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5B56D2B-F05F-4A63-A8D6-682270BB25EA}"/>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6" name="Pladsholder til sidefod 5">
            <a:extLst>
              <a:ext uri="{FF2B5EF4-FFF2-40B4-BE49-F238E27FC236}">
                <a16:creationId xmlns:a16="http://schemas.microsoft.com/office/drawing/2014/main" id="{51A18B89-12B2-4125-B666-AD4DBD012FE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295AFA2-E593-4D84-AB54-745FC3E56EC3}"/>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236353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FC4BA-B21C-4C5B-9383-B548FE00F0DF}"/>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F72BBD02-F9E9-43FB-9766-91BA8596C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33DCB9E3-F66D-441D-A39B-3E21914CE314}"/>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20EF8A7-B3C9-43A7-B11F-A27C1FF5E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1B3A6B0E-E9B3-4ADF-9C4F-D39535B02998}"/>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D9621F8-EA4B-4827-B061-78398FE1F541}"/>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8" name="Pladsholder til sidefod 7">
            <a:extLst>
              <a:ext uri="{FF2B5EF4-FFF2-40B4-BE49-F238E27FC236}">
                <a16:creationId xmlns:a16="http://schemas.microsoft.com/office/drawing/2014/main" id="{940F5EA9-B714-4B89-9A3D-38FEF6F16A8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8F90F80-F28E-43A0-8A10-ADC64EF4418B}"/>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265802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B6534-0C91-40FD-B75B-6340D7668B8C}"/>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95CC150A-A04B-4E0C-99BA-C543122FD582}"/>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4" name="Pladsholder til sidefod 3">
            <a:extLst>
              <a:ext uri="{FF2B5EF4-FFF2-40B4-BE49-F238E27FC236}">
                <a16:creationId xmlns:a16="http://schemas.microsoft.com/office/drawing/2014/main" id="{E8B15DB0-3801-4BFE-A52E-E1DC44A40B5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E983E20-7155-4DB5-A566-A068DA9A8928}"/>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22687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9FC7DE-C9AA-4B55-A268-A0574BC0D7AC}"/>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3" name="Pladsholder til sidefod 2">
            <a:extLst>
              <a:ext uri="{FF2B5EF4-FFF2-40B4-BE49-F238E27FC236}">
                <a16:creationId xmlns:a16="http://schemas.microsoft.com/office/drawing/2014/main" id="{743B48C9-9984-4A5E-A1E6-3125BCE0D75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E44B154-E67A-475B-8E05-270410F5D861}"/>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321498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C980B-558E-49DE-8308-F1A7945B744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B4E2D910-414F-4DE4-9ED9-29EE03348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8B98E69-AAFF-4B28-8900-1E18DBD3F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15E6C1D7-B1A8-49D2-A37A-A3B5B488E1AD}"/>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6" name="Pladsholder til sidefod 5">
            <a:extLst>
              <a:ext uri="{FF2B5EF4-FFF2-40B4-BE49-F238E27FC236}">
                <a16:creationId xmlns:a16="http://schemas.microsoft.com/office/drawing/2014/main" id="{4ECEF909-5B66-4A2E-84C0-D40487A78B1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751741A-0652-4F94-90A4-D8C21F582AAF}"/>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133067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A908B-5001-49D1-987B-0E54037BDF8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3BBFB16E-190F-45D0-A2D3-7315E2782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DE40C32-7667-4F13-AF8A-0D083A72A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DFA1CF0A-6552-47C2-A361-A31FE3571AC9}"/>
              </a:ext>
            </a:extLst>
          </p:cNvPr>
          <p:cNvSpPr>
            <a:spLocks noGrp="1"/>
          </p:cNvSpPr>
          <p:nvPr>
            <p:ph type="dt" sz="half" idx="10"/>
          </p:nvPr>
        </p:nvSpPr>
        <p:spPr/>
        <p:txBody>
          <a:bodyPr/>
          <a:lstStyle/>
          <a:p>
            <a:fld id="{516C7E06-5F1A-460F-B2DF-12E0D84BD7DE}" type="datetimeFigureOut">
              <a:rPr lang="da-DK" smtClean="0"/>
              <a:t>20-01-2025</a:t>
            </a:fld>
            <a:endParaRPr lang="da-DK"/>
          </a:p>
        </p:txBody>
      </p:sp>
      <p:sp>
        <p:nvSpPr>
          <p:cNvPr id="6" name="Pladsholder til sidefod 5">
            <a:extLst>
              <a:ext uri="{FF2B5EF4-FFF2-40B4-BE49-F238E27FC236}">
                <a16:creationId xmlns:a16="http://schemas.microsoft.com/office/drawing/2014/main" id="{3C16C454-395A-4281-9439-F0E15D68BE1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A38371C-89CD-45A8-BD16-2C225A0295E5}"/>
              </a:ext>
            </a:extLst>
          </p:cNvPr>
          <p:cNvSpPr>
            <a:spLocks noGrp="1"/>
          </p:cNvSpPr>
          <p:nvPr>
            <p:ph type="sldNum" sz="quarter" idx="12"/>
          </p:nvPr>
        </p:nvSpPr>
        <p:spPr/>
        <p:txBody>
          <a:bodyPr/>
          <a:lstStyle/>
          <a:p>
            <a:fld id="{E7C08BD1-22E8-48C4-9161-C9FF0CB63D7A}" type="slidenum">
              <a:rPr lang="da-DK" smtClean="0"/>
              <a:t>‹nr.›</a:t>
            </a:fld>
            <a:endParaRPr lang="da-DK"/>
          </a:p>
        </p:txBody>
      </p:sp>
    </p:spTree>
    <p:extLst>
      <p:ext uri="{BB962C8B-B14F-4D97-AF65-F5344CB8AC3E}">
        <p14:creationId xmlns:p14="http://schemas.microsoft.com/office/powerpoint/2010/main" val="302460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88954BE-4F4A-4D61-B57C-45DA79E8A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5F44534E-C277-498C-BF4A-C34D65B4B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4FE88B-0CDA-414C-B707-4738B3C19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C7E06-5F1A-460F-B2DF-12E0D84BD7DE}" type="datetimeFigureOut">
              <a:rPr lang="da-DK" smtClean="0"/>
              <a:t>20-01-2025</a:t>
            </a:fld>
            <a:endParaRPr lang="da-DK"/>
          </a:p>
        </p:txBody>
      </p:sp>
      <p:sp>
        <p:nvSpPr>
          <p:cNvPr id="5" name="Pladsholder til sidefod 4">
            <a:extLst>
              <a:ext uri="{FF2B5EF4-FFF2-40B4-BE49-F238E27FC236}">
                <a16:creationId xmlns:a16="http://schemas.microsoft.com/office/drawing/2014/main" id="{4DBF4102-9A62-4604-B229-9DD3CE0D1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0A3AC68-C7BE-423D-963F-50636AB3E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08BD1-22E8-48C4-9161-C9FF0CB63D7A}" type="slidenum">
              <a:rPr lang="da-DK" smtClean="0"/>
              <a:t>‹nr.›</a:t>
            </a:fld>
            <a:endParaRPr lang="da-DK"/>
          </a:p>
        </p:txBody>
      </p:sp>
    </p:spTree>
    <p:extLst>
      <p:ext uri="{BB962C8B-B14F-4D97-AF65-F5344CB8AC3E}">
        <p14:creationId xmlns:p14="http://schemas.microsoft.com/office/powerpoint/2010/main" val="402271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altomkost.dk/fakta/naeringsindhold-i-maden/d-vitami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altomkost.dk/fakta/naeringsindhold-i-maden/kulhydrater/#c629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rn&#230;ringsfokus.dk/" TargetMode="Externa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rduforsoed.dk/fakta-om-sukker-og-soede-sager/"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altomkost.dk/raad-og-anbefalinger/de-officielle-kostraad-godt-for-sundhed-og-klima/vaelg-planteolier-og-magre-mejeriproduk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91206-840A-4967-BE2D-0E69D341FD6B}"/>
              </a:ext>
            </a:extLst>
          </p:cNvPr>
          <p:cNvSpPr>
            <a:spLocks noGrp="1"/>
          </p:cNvSpPr>
          <p:nvPr>
            <p:ph type="title"/>
          </p:nvPr>
        </p:nvSpPr>
        <p:spPr>
          <a:xfrm>
            <a:off x="838200" y="3429000"/>
            <a:ext cx="10515600" cy="1325563"/>
          </a:xfrm>
        </p:spPr>
        <p:txBody>
          <a:bodyPr>
            <a:normAutofit/>
          </a:bodyPr>
          <a:lstStyle/>
          <a:p>
            <a:pPr algn="ctr"/>
            <a:r>
              <a:rPr lang="da-DK" b="1" dirty="0"/>
              <a:t>Sund mad og råderumsfødevarer</a:t>
            </a:r>
            <a:br>
              <a:rPr lang="da-DK" b="1" dirty="0"/>
            </a:br>
            <a:r>
              <a:rPr lang="da-DK" b="1" dirty="0"/>
              <a:t>10-13-årige</a:t>
            </a:r>
          </a:p>
        </p:txBody>
      </p:sp>
      <p:pic>
        <p:nvPicPr>
          <p:cNvPr id="6" name="Billede 5">
            <a:extLst>
              <a:ext uri="{FF2B5EF4-FFF2-40B4-BE49-F238E27FC236}">
                <a16:creationId xmlns:a16="http://schemas.microsoft.com/office/drawing/2014/main" id="{D90BCA2B-6E55-47BF-8270-5937CEE3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22DB6EAC-C772-3B48-9584-22EFF94F522E}"/>
              </a:ext>
            </a:extLst>
          </p:cNvPr>
          <p:cNvPicPr>
            <a:picLocks noChangeAspect="1"/>
          </p:cNvPicPr>
          <p:nvPr/>
        </p:nvPicPr>
        <p:blipFill>
          <a:blip r:embed="rId3"/>
          <a:stretch>
            <a:fillRect/>
          </a:stretch>
        </p:blipFill>
        <p:spPr>
          <a:xfrm>
            <a:off x="0" y="9479"/>
            <a:ext cx="12192000" cy="1593273"/>
          </a:xfrm>
          <a:prstGeom prst="rect">
            <a:avLst/>
          </a:prstGeom>
        </p:spPr>
      </p:pic>
    </p:spTree>
    <p:extLst>
      <p:ext uri="{BB962C8B-B14F-4D97-AF65-F5344CB8AC3E}">
        <p14:creationId xmlns:p14="http://schemas.microsoft.com/office/powerpoint/2010/main" val="287018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FC75A75-E3A4-4BD4-808B-A96A1FEC3B2E}"/>
              </a:ext>
            </a:extLst>
          </p:cNvPr>
          <p:cNvSpPr txBox="1"/>
          <p:nvPr/>
        </p:nvSpPr>
        <p:spPr>
          <a:xfrm>
            <a:off x="590550" y="2062580"/>
            <a:ext cx="11010900" cy="4001095"/>
          </a:xfrm>
          <a:prstGeom prst="rect">
            <a:avLst/>
          </a:prstGeom>
          <a:noFill/>
        </p:spPr>
        <p:txBody>
          <a:bodyPr wrap="square" rtlCol="0">
            <a:spAutoFit/>
          </a:bodyPr>
          <a:lstStyle/>
          <a:p>
            <a:r>
              <a:rPr lang="da-DK" sz="3200" b="1" dirty="0">
                <a:solidFill>
                  <a:prstClr val="black"/>
                </a:solidFill>
                <a:latin typeface="+mj-lt"/>
              </a:rPr>
              <a:t>D vitamin</a:t>
            </a:r>
          </a:p>
          <a:p>
            <a:pPr marL="342900" indent="-342900">
              <a:buFont typeface="Arial" panose="020B0604020202020204" pitchFamily="34" charset="0"/>
              <a:buChar char="•"/>
            </a:pPr>
            <a:endParaRPr lang="da-DK" sz="2800" dirty="0">
              <a:solidFill>
                <a:prstClr val="black"/>
              </a:solidFill>
            </a:endParaRPr>
          </a:p>
          <a:p>
            <a:pPr marL="342900" indent="-342900">
              <a:buFont typeface="Arial" panose="020B0604020202020204" pitchFamily="34" charset="0"/>
              <a:buChar char="•"/>
            </a:pPr>
            <a:r>
              <a:rPr lang="da-DK" sz="2200" dirty="0">
                <a:solidFill>
                  <a:prstClr val="black"/>
                </a:solidFill>
              </a:rPr>
              <a:t>D-vitamin </a:t>
            </a:r>
            <a:r>
              <a:rPr lang="da-DK" sz="2200" dirty="0"/>
              <a:t>er et fedtopløseligt vitamin, og er nødvendigt for at bl.a. calcium kan optages i kroppen og dermed styrke kroppens knogler og tænder</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D-vitamin syntetiseres i huden via solens stråler, og hovedparten af befolkningen får dækket deres behov for D-vitamin ad denne vej</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D-vitamin findes også i en begrænset mængde fødevarer, men særligt fede fisk som fx laks, sild, ål og makrel er gode kilder til D-vitamin</a:t>
            </a:r>
            <a:br>
              <a:rPr lang="da-DK" sz="1400" dirty="0"/>
            </a:br>
            <a:endParaRPr lang="da-DK" dirty="0"/>
          </a:p>
        </p:txBody>
      </p:sp>
      <p:pic>
        <p:nvPicPr>
          <p:cNvPr id="5" name="Billede 4">
            <a:extLst>
              <a:ext uri="{FF2B5EF4-FFF2-40B4-BE49-F238E27FC236}">
                <a16:creationId xmlns:a16="http://schemas.microsoft.com/office/drawing/2014/main" id="{3218469F-E491-4ED8-B46C-F5381A6DB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F5D319E4-0420-DD47-A811-1F6FE59D15AD}"/>
              </a:ext>
            </a:extLst>
          </p:cNvPr>
          <p:cNvSpPr txBox="1"/>
          <p:nvPr/>
        </p:nvSpPr>
        <p:spPr>
          <a:xfrm>
            <a:off x="0" y="6571923"/>
            <a:ext cx="5910146" cy="261610"/>
          </a:xfrm>
          <a:prstGeom prst="rect">
            <a:avLst/>
          </a:prstGeom>
          <a:noFill/>
        </p:spPr>
        <p:txBody>
          <a:bodyPr wrap="square" rtlCol="0">
            <a:spAutoFit/>
          </a:bodyPr>
          <a:lstStyle/>
          <a:p>
            <a:r>
              <a:rPr lang="en-US" sz="1100" dirty="0" err="1"/>
              <a:t>Kilde</a:t>
            </a:r>
            <a:r>
              <a:rPr lang="en-US" sz="1100" dirty="0"/>
              <a:t>: </a:t>
            </a:r>
            <a:r>
              <a:rPr lang="en-US" sz="1100" dirty="0">
                <a:hlinkClick r:id="rId3"/>
              </a:rPr>
              <a:t>https://altomkost.dk/fakta/naeringsindhold-i-maden/d-vitamin/</a:t>
            </a:r>
            <a:r>
              <a:rPr lang="en-US" sz="1100" dirty="0"/>
              <a:t> </a:t>
            </a:r>
          </a:p>
        </p:txBody>
      </p:sp>
      <p:pic>
        <p:nvPicPr>
          <p:cNvPr id="3" name="Billede 2">
            <a:extLst>
              <a:ext uri="{FF2B5EF4-FFF2-40B4-BE49-F238E27FC236}">
                <a16:creationId xmlns:a16="http://schemas.microsoft.com/office/drawing/2014/main" id="{FBA1B896-5B81-BC46-BAE8-C89E76DEDCD2}"/>
              </a:ext>
            </a:extLst>
          </p:cNvPr>
          <p:cNvPicPr>
            <a:picLocks noChangeAspect="1"/>
          </p:cNvPicPr>
          <p:nvPr/>
        </p:nvPicPr>
        <p:blipFill>
          <a:blip r:embed="rId4"/>
          <a:stretch>
            <a:fillRect/>
          </a:stretch>
        </p:blipFill>
        <p:spPr>
          <a:xfrm>
            <a:off x="0" y="5154"/>
            <a:ext cx="12192000" cy="1580231"/>
          </a:xfrm>
          <a:prstGeom prst="rect">
            <a:avLst/>
          </a:prstGeom>
        </p:spPr>
      </p:pic>
    </p:spTree>
    <p:extLst>
      <p:ext uri="{BB962C8B-B14F-4D97-AF65-F5344CB8AC3E}">
        <p14:creationId xmlns:p14="http://schemas.microsoft.com/office/powerpoint/2010/main" val="323286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E6F1A08D-9A6F-4562-A761-1D76049D9F95}"/>
              </a:ext>
            </a:extLst>
          </p:cNvPr>
          <p:cNvSpPr txBox="1"/>
          <p:nvPr/>
        </p:nvSpPr>
        <p:spPr>
          <a:xfrm>
            <a:off x="694671" y="1941463"/>
            <a:ext cx="10212029" cy="4739759"/>
          </a:xfrm>
          <a:prstGeom prst="rect">
            <a:avLst/>
          </a:prstGeom>
          <a:noFill/>
        </p:spPr>
        <p:txBody>
          <a:bodyPr wrap="square" rtlCol="0">
            <a:spAutoFit/>
          </a:bodyPr>
          <a:lstStyle/>
          <a:p>
            <a:r>
              <a:rPr lang="da-DK" sz="3200" b="1" dirty="0">
                <a:latin typeface="+mj-lt"/>
              </a:rPr>
              <a:t>Kostfibre og fuldkorn</a:t>
            </a:r>
          </a:p>
          <a:p>
            <a:pPr marL="342900" indent="-342900">
              <a:buFont typeface="Arial" panose="020B0604020202020204" pitchFamily="34" charset="0"/>
              <a:buChar char="•"/>
            </a:pPr>
            <a:endParaRPr lang="da-DK" sz="2200" dirty="0">
              <a:highlight>
                <a:srgbClr val="FFFF00"/>
              </a:highlight>
            </a:endParaRPr>
          </a:p>
          <a:p>
            <a:pPr marL="342900" indent="-342900">
              <a:buFont typeface="Arial" panose="020B0604020202020204" pitchFamily="34" charset="0"/>
              <a:buChar char="•"/>
            </a:pPr>
            <a:r>
              <a:rPr lang="da-DK" sz="2200" dirty="0"/>
              <a:t>Det anbefales at børn indtager 20 g kostfibre pr. 10 MJ om dagen og </a:t>
            </a:r>
            <a:r>
              <a:rPr lang="da-DK" sz="2400" dirty="0"/>
              <a:t>børn mellem 2-10 år anbefales 40-70 gram fuldkorn om dagen. Den øvrige befolkning anbefales at spise mindst 90 gram fuldkorn om dagen</a:t>
            </a:r>
            <a:br>
              <a:rPr lang="da-DK" sz="2200" dirty="0"/>
            </a:br>
            <a:r>
              <a:rPr lang="da-DK" sz="2200" dirty="0"/>
              <a:t> </a:t>
            </a:r>
          </a:p>
          <a:p>
            <a:pPr marL="342900" indent="-342900">
              <a:buFont typeface="Arial" panose="020B0604020202020204" pitchFamily="34" charset="0"/>
              <a:buChar char="•"/>
            </a:pPr>
            <a:r>
              <a:rPr lang="da-DK" sz="2200" dirty="0"/>
              <a:t>Gode kilder til kostfibre er fuldkornsprodukter, frugter og grøntsager samt nødder.</a:t>
            </a:r>
          </a:p>
          <a:p>
            <a:endParaRPr lang="da-DK" sz="2200" dirty="0"/>
          </a:p>
          <a:p>
            <a:pPr marL="342900" indent="-342900">
              <a:buFont typeface="Arial" panose="020B0604020202020204" pitchFamily="34" charset="0"/>
              <a:buChar char="•"/>
            </a:pPr>
            <a:r>
              <a:rPr lang="da-DK" sz="2200" dirty="0"/>
              <a:t>Kostfibre bør komme fra forskellige fødevarekilder</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Kostfibre har en gavnlig effekt på fordøjelsen, og kan bl.a. hjælpe mod forstoppelse og til at holde vægten (da det mætter godt)</a:t>
            </a:r>
          </a:p>
          <a:p>
            <a:endParaRPr lang="da-DK" sz="2200" dirty="0"/>
          </a:p>
        </p:txBody>
      </p:sp>
      <p:pic>
        <p:nvPicPr>
          <p:cNvPr id="8" name="Billede 7">
            <a:extLst>
              <a:ext uri="{FF2B5EF4-FFF2-40B4-BE49-F238E27FC236}">
                <a16:creationId xmlns:a16="http://schemas.microsoft.com/office/drawing/2014/main" id="{4489433C-2A9C-4B98-B7F6-BC36BF327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FFA8EA35-4773-AD47-8D69-7558FD12C7FC}"/>
              </a:ext>
            </a:extLst>
          </p:cNvPr>
          <p:cNvSpPr txBox="1"/>
          <p:nvPr/>
        </p:nvSpPr>
        <p:spPr>
          <a:xfrm>
            <a:off x="0" y="6571923"/>
            <a:ext cx="7832034" cy="261610"/>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https://altomkost.dk/fakta/naeringsindhold-i-maden/kulhydrater/#c62986</a:t>
            </a:r>
            <a:r>
              <a:rPr lang="en-US" sz="1100" dirty="0"/>
              <a:t> </a:t>
            </a:r>
            <a:r>
              <a:rPr lang="en-US" sz="1100" dirty="0" err="1"/>
              <a:t>og</a:t>
            </a:r>
            <a:r>
              <a:rPr lang="en-US" sz="1100" dirty="0"/>
              <a:t> DTU “</a:t>
            </a:r>
            <a:r>
              <a:rPr lang="en-US" sz="1100" dirty="0" err="1"/>
              <a:t>Danskernes</a:t>
            </a:r>
            <a:r>
              <a:rPr lang="en-US" sz="1100" dirty="0"/>
              <a:t> </a:t>
            </a:r>
            <a:r>
              <a:rPr lang="en-US" sz="1100" dirty="0" err="1"/>
              <a:t>Kostvaner</a:t>
            </a:r>
            <a:r>
              <a:rPr lang="en-US" sz="1100" dirty="0"/>
              <a:t> 2011-2013”</a:t>
            </a:r>
          </a:p>
        </p:txBody>
      </p:sp>
      <p:pic>
        <p:nvPicPr>
          <p:cNvPr id="3" name="Billede 2">
            <a:extLst>
              <a:ext uri="{FF2B5EF4-FFF2-40B4-BE49-F238E27FC236}">
                <a16:creationId xmlns:a16="http://schemas.microsoft.com/office/drawing/2014/main" id="{0070AD6E-28D8-934E-85DB-772A67F7DC0B}"/>
              </a:ext>
            </a:extLst>
          </p:cNvPr>
          <p:cNvPicPr>
            <a:picLocks noChangeAspect="1"/>
          </p:cNvPicPr>
          <p:nvPr/>
        </p:nvPicPr>
        <p:blipFill>
          <a:blip r:embed="rId5"/>
          <a:stretch>
            <a:fillRect/>
          </a:stretch>
        </p:blipFill>
        <p:spPr>
          <a:xfrm>
            <a:off x="0" y="5150"/>
            <a:ext cx="12192000" cy="1580231"/>
          </a:xfrm>
          <a:prstGeom prst="rect">
            <a:avLst/>
          </a:prstGeom>
        </p:spPr>
      </p:pic>
    </p:spTree>
    <p:extLst>
      <p:ext uri="{BB962C8B-B14F-4D97-AF65-F5344CB8AC3E}">
        <p14:creationId xmlns:p14="http://schemas.microsoft.com/office/powerpoint/2010/main" val="5539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1290021" y="1785257"/>
            <a:ext cx="9437785" cy="4071257"/>
          </a:xfrm>
        </p:spPr>
        <p:txBody>
          <a:bodyPr>
            <a:normAutofit/>
          </a:bodyPr>
          <a:lstStyle/>
          <a:p>
            <a:r>
              <a:rPr lang="da-DK" sz="4000" dirty="0"/>
              <a:t>Dagskostforslag til </a:t>
            </a:r>
            <a:r>
              <a:rPr lang="da-DK" sz="4000" b="1" dirty="0"/>
              <a:t>10-13-årige børn</a:t>
            </a:r>
            <a:r>
              <a:rPr lang="da-DK" sz="4000" dirty="0"/>
              <a:t>, </a:t>
            </a:r>
            <a:br>
              <a:rPr lang="da-DK" sz="4000" dirty="0"/>
            </a:br>
            <a:r>
              <a:rPr lang="da-DK" sz="4000" dirty="0"/>
              <a:t>ca. 9000 kJ = 2140 kcal </a:t>
            </a:r>
            <a:br>
              <a:rPr lang="da-DK" sz="4000" dirty="0"/>
            </a:br>
            <a:r>
              <a:rPr lang="da-DK" sz="4000" dirty="0"/>
              <a:t>fordelt på </a:t>
            </a:r>
            <a:br>
              <a:rPr lang="da-DK" sz="4000" dirty="0"/>
            </a:br>
            <a:r>
              <a:rPr lang="da-DK" sz="4000" dirty="0"/>
              <a:t>3 hovedmåltider og 2 mellemmåltider</a:t>
            </a:r>
            <a:br>
              <a:rPr lang="da-DK" sz="4000" dirty="0"/>
            </a:br>
            <a:r>
              <a:rPr lang="da-DK" sz="4000" dirty="0"/>
              <a:t>+ forslag til fysisk aktivitet</a:t>
            </a:r>
            <a:br>
              <a:rPr lang="da-DK" sz="4000" dirty="0"/>
            </a:br>
            <a:endParaRPr lang="da-DK" sz="4000" dirty="0"/>
          </a:p>
        </p:txBody>
      </p:sp>
      <p:sp>
        <p:nvSpPr>
          <p:cNvPr id="4" name="Tekstfelt 3">
            <a:extLst>
              <a:ext uri="{FF2B5EF4-FFF2-40B4-BE49-F238E27FC236}">
                <a16:creationId xmlns:a16="http://schemas.microsoft.com/office/drawing/2014/main" id="{047D1E11-1374-4738-A1CB-2BAEE3E0805D}"/>
              </a:ext>
            </a:extLst>
          </p:cNvPr>
          <p:cNvSpPr txBox="1"/>
          <p:nvPr/>
        </p:nvSpPr>
        <p:spPr>
          <a:xfrm>
            <a:off x="0" y="6334780"/>
            <a:ext cx="7559299" cy="523220"/>
          </a:xfrm>
          <a:prstGeom prst="rect">
            <a:avLst/>
          </a:prstGeom>
          <a:noFill/>
        </p:spPr>
        <p:txBody>
          <a:bodyPr wrap="square" rtlCol="0">
            <a:spAutoFit/>
          </a:bodyPr>
          <a:lstStyle/>
          <a:p>
            <a:pPr algn="r"/>
            <a:r>
              <a:rPr lang="da-DK" sz="1400" i="1" dirty="0"/>
              <a:t>Energimængden passer 10-13 årige med moderat aktivitetsniveau og med en referencevægt på 40 kg.</a:t>
            </a:r>
          </a:p>
          <a:p>
            <a:r>
              <a:rPr lang="da-DK" sz="1400" i="1" dirty="0"/>
              <a:t>De valgte aktiviteter er alle med moderat intensitet med mindre andet er angivet.</a:t>
            </a:r>
          </a:p>
        </p:txBody>
      </p:sp>
      <p:pic>
        <p:nvPicPr>
          <p:cNvPr id="6" name="Billede 5">
            <a:extLst>
              <a:ext uri="{FF2B5EF4-FFF2-40B4-BE49-F238E27FC236}">
                <a16:creationId xmlns:a16="http://schemas.microsoft.com/office/drawing/2014/main" id="{BA669581-EC2E-4E20-918F-DC9B8ABB9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6E634E56-AECC-614C-B0C8-F8A28B974EDD}"/>
              </a:ext>
            </a:extLst>
          </p:cNvPr>
          <p:cNvPicPr>
            <a:picLocks noChangeAspect="1"/>
          </p:cNvPicPr>
          <p:nvPr/>
        </p:nvPicPr>
        <p:blipFill>
          <a:blip r:embed="rId3"/>
          <a:stretch>
            <a:fillRect/>
          </a:stretch>
        </p:blipFill>
        <p:spPr>
          <a:xfrm>
            <a:off x="0" y="1459"/>
            <a:ext cx="12192000" cy="1593273"/>
          </a:xfrm>
          <a:prstGeom prst="rect">
            <a:avLst/>
          </a:prstGeom>
        </p:spPr>
      </p:pic>
    </p:spTree>
    <p:extLst>
      <p:ext uri="{BB962C8B-B14F-4D97-AF65-F5344CB8AC3E}">
        <p14:creationId xmlns:p14="http://schemas.microsoft.com/office/powerpoint/2010/main" val="66764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4994619" y="1513995"/>
            <a:ext cx="2202759" cy="676905"/>
          </a:xfrm>
        </p:spPr>
        <p:txBody>
          <a:bodyPr>
            <a:normAutofit/>
          </a:bodyPr>
          <a:lstStyle/>
          <a:p>
            <a:pPr algn="l"/>
            <a:r>
              <a:rPr lang="da-DK" sz="3200" dirty="0"/>
              <a:t>Morgenmad</a:t>
            </a:r>
            <a:endParaRPr lang="da-DK" sz="4800" dirty="0"/>
          </a:p>
        </p:txBody>
      </p:sp>
      <p:sp>
        <p:nvSpPr>
          <p:cNvPr id="3" name="Undertitel 2">
            <a:extLst>
              <a:ext uri="{FF2B5EF4-FFF2-40B4-BE49-F238E27FC236}">
                <a16:creationId xmlns:a16="http://schemas.microsoft.com/office/drawing/2014/main" id="{F1502FFE-002F-4046-AE73-15AE8DC91944}"/>
              </a:ext>
            </a:extLst>
          </p:cNvPr>
          <p:cNvSpPr>
            <a:spLocks noGrp="1"/>
          </p:cNvSpPr>
          <p:nvPr>
            <p:ph type="subTitle" idx="1"/>
          </p:nvPr>
        </p:nvSpPr>
        <p:spPr>
          <a:xfrm>
            <a:off x="3013449" y="6329022"/>
            <a:ext cx="6165101" cy="439220"/>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½ liter energidrik og 2 myslibarer indeholder 1852 kJ. Det er ligeså meget energi som en morgenmad med yoghurt, mysli og frugt, toast og æblemost.</a:t>
            </a:r>
          </a:p>
        </p:txBody>
      </p:sp>
      <p:pic>
        <p:nvPicPr>
          <p:cNvPr id="6" name="Billede 5">
            <a:extLst>
              <a:ext uri="{FF2B5EF4-FFF2-40B4-BE49-F238E27FC236}">
                <a16:creationId xmlns:a16="http://schemas.microsoft.com/office/drawing/2014/main" id="{2B8A8047-05D4-4D7A-A039-36C5D75D1644}"/>
              </a:ext>
            </a:extLst>
          </p:cNvPr>
          <p:cNvPicPr>
            <a:picLocks noChangeAspect="1"/>
          </p:cNvPicPr>
          <p:nvPr/>
        </p:nvPicPr>
        <p:blipFill rotWithShape="1">
          <a:blip r:embed="rId2">
            <a:extLst>
              <a:ext uri="{28A0092B-C50C-407E-A947-70E740481C1C}">
                <a14:useLocalDpi xmlns:a14="http://schemas.microsoft.com/office/drawing/2010/main" val="0"/>
              </a:ext>
            </a:extLst>
          </a:blip>
          <a:srcRect t="13924" r="1248" b="15382"/>
          <a:stretch/>
        </p:blipFill>
        <p:spPr>
          <a:xfrm>
            <a:off x="1372004" y="2420550"/>
            <a:ext cx="6601990" cy="2793665"/>
          </a:xfrm>
          <a:prstGeom prst="rect">
            <a:avLst/>
          </a:prstGeom>
        </p:spPr>
      </p:pic>
      <p:pic>
        <p:nvPicPr>
          <p:cNvPr id="8" name="Billede 7">
            <a:extLst>
              <a:ext uri="{FF2B5EF4-FFF2-40B4-BE49-F238E27FC236}">
                <a16:creationId xmlns:a16="http://schemas.microsoft.com/office/drawing/2014/main" id="{C46FBAD8-9C62-420F-BFF8-64990C010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8810" y="2807916"/>
            <a:ext cx="3169791" cy="2914750"/>
          </a:xfrm>
          <a:prstGeom prst="rect">
            <a:avLst/>
          </a:prstGeom>
        </p:spPr>
      </p:pic>
      <p:pic>
        <p:nvPicPr>
          <p:cNvPr id="7" name="Billede 6">
            <a:extLst>
              <a:ext uri="{FF2B5EF4-FFF2-40B4-BE49-F238E27FC236}">
                <a16:creationId xmlns:a16="http://schemas.microsoft.com/office/drawing/2014/main" id="{85A5213E-5341-4968-B67C-1A6231567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B2CDFD58-0C78-4DEC-B645-2C2F5067E00D}"/>
              </a:ext>
            </a:extLst>
          </p:cNvPr>
          <p:cNvSpPr txBox="1"/>
          <p:nvPr/>
        </p:nvSpPr>
        <p:spPr>
          <a:xfrm>
            <a:off x="2609256" y="2353723"/>
            <a:ext cx="2107096" cy="461665"/>
          </a:xfrm>
          <a:prstGeom prst="rect">
            <a:avLst/>
          </a:prstGeom>
          <a:noFill/>
        </p:spPr>
        <p:txBody>
          <a:bodyPr wrap="square" rtlCol="0">
            <a:spAutoFit/>
          </a:bodyPr>
          <a:lstStyle/>
          <a:p>
            <a:r>
              <a:rPr lang="da-DK" sz="1200" dirty="0">
                <a:solidFill>
                  <a:schemeClr val="accent1">
                    <a:lumMod val="60000"/>
                    <a:lumOff val="40000"/>
                  </a:schemeClr>
                </a:solidFill>
              </a:rPr>
              <a:t>Tip: ét glas juice om dagen kan erstatte ét stykke frugt</a:t>
            </a:r>
          </a:p>
        </p:txBody>
      </p:sp>
      <p:sp>
        <p:nvSpPr>
          <p:cNvPr id="9" name="Tekstfelt 8">
            <a:extLst>
              <a:ext uri="{FF2B5EF4-FFF2-40B4-BE49-F238E27FC236}">
                <a16:creationId xmlns:a16="http://schemas.microsoft.com/office/drawing/2014/main" id="{43CD06AB-63A2-4F47-9435-6FFC40BB902E}"/>
              </a:ext>
            </a:extLst>
          </p:cNvPr>
          <p:cNvSpPr txBox="1"/>
          <p:nvPr/>
        </p:nvSpPr>
        <p:spPr>
          <a:xfrm>
            <a:off x="366613" y="3468529"/>
            <a:ext cx="1590260" cy="461665"/>
          </a:xfrm>
          <a:prstGeom prst="rect">
            <a:avLst/>
          </a:prstGeom>
          <a:noFill/>
        </p:spPr>
        <p:txBody>
          <a:bodyPr wrap="square" rtlCol="0">
            <a:spAutoFit/>
          </a:bodyPr>
          <a:lstStyle/>
          <a:p>
            <a:r>
              <a:rPr lang="da-DK" sz="1200" dirty="0"/>
              <a:t>Mysli (30 g) bidrager med 2,6 g kostfibre</a:t>
            </a:r>
          </a:p>
        </p:txBody>
      </p:sp>
      <p:sp>
        <p:nvSpPr>
          <p:cNvPr id="10" name="Tekstfelt 9">
            <a:extLst>
              <a:ext uri="{FF2B5EF4-FFF2-40B4-BE49-F238E27FC236}">
                <a16:creationId xmlns:a16="http://schemas.microsoft.com/office/drawing/2014/main" id="{D4EA950F-3FE8-471F-8FC6-D352EA771D37}"/>
              </a:ext>
            </a:extLst>
          </p:cNvPr>
          <p:cNvSpPr txBox="1"/>
          <p:nvPr/>
        </p:nvSpPr>
        <p:spPr>
          <a:xfrm>
            <a:off x="4375049" y="4324424"/>
            <a:ext cx="1590261" cy="646331"/>
          </a:xfrm>
          <a:prstGeom prst="rect">
            <a:avLst/>
          </a:prstGeom>
          <a:noFill/>
        </p:spPr>
        <p:txBody>
          <a:bodyPr wrap="square" rtlCol="0">
            <a:spAutoFit/>
          </a:bodyPr>
          <a:lstStyle/>
          <a:p>
            <a:r>
              <a:rPr lang="da-DK" sz="1200" dirty="0"/>
              <a:t>15 g ost bidrager med 4,2 g protein og 108 mg calcium</a:t>
            </a:r>
          </a:p>
        </p:txBody>
      </p:sp>
      <p:sp>
        <p:nvSpPr>
          <p:cNvPr id="11" name="Tekstfelt 10">
            <a:extLst>
              <a:ext uri="{FF2B5EF4-FFF2-40B4-BE49-F238E27FC236}">
                <a16:creationId xmlns:a16="http://schemas.microsoft.com/office/drawing/2014/main" id="{60950F48-9931-4416-B735-037835AF0DDA}"/>
              </a:ext>
            </a:extLst>
          </p:cNvPr>
          <p:cNvSpPr txBox="1"/>
          <p:nvPr/>
        </p:nvSpPr>
        <p:spPr>
          <a:xfrm>
            <a:off x="4248034" y="3639543"/>
            <a:ext cx="1590261" cy="646331"/>
          </a:xfrm>
          <a:prstGeom prst="rect">
            <a:avLst/>
          </a:prstGeom>
          <a:noFill/>
        </p:spPr>
        <p:txBody>
          <a:bodyPr wrap="square" rtlCol="0">
            <a:spAutoFit/>
          </a:bodyPr>
          <a:lstStyle/>
          <a:p>
            <a:r>
              <a:rPr lang="da-DK" sz="1200" dirty="0"/>
              <a:t>35 g fuldkornstoast bidrager med 1,8 g kostfibre</a:t>
            </a:r>
          </a:p>
        </p:txBody>
      </p:sp>
      <p:sp>
        <p:nvSpPr>
          <p:cNvPr id="12" name="Tekstfelt 11">
            <a:extLst>
              <a:ext uri="{FF2B5EF4-FFF2-40B4-BE49-F238E27FC236}">
                <a16:creationId xmlns:a16="http://schemas.microsoft.com/office/drawing/2014/main" id="{E7F57F53-4200-4235-8853-8481D4B395B2}"/>
              </a:ext>
            </a:extLst>
          </p:cNvPr>
          <p:cNvSpPr txBox="1"/>
          <p:nvPr/>
        </p:nvSpPr>
        <p:spPr>
          <a:xfrm>
            <a:off x="464850" y="4262645"/>
            <a:ext cx="1590261" cy="461665"/>
          </a:xfrm>
          <a:prstGeom prst="rect">
            <a:avLst/>
          </a:prstGeom>
          <a:noFill/>
        </p:spPr>
        <p:txBody>
          <a:bodyPr wrap="square" rtlCol="0">
            <a:spAutoFit/>
          </a:bodyPr>
          <a:lstStyle/>
          <a:p>
            <a:r>
              <a:rPr lang="da-DK" sz="1200" dirty="0"/>
              <a:t>2 dl yoghurt bidrager med 298 mg calcium</a:t>
            </a:r>
          </a:p>
        </p:txBody>
      </p:sp>
      <p:sp>
        <p:nvSpPr>
          <p:cNvPr id="18" name="Tekstfelt 17">
            <a:extLst>
              <a:ext uri="{FF2B5EF4-FFF2-40B4-BE49-F238E27FC236}">
                <a16:creationId xmlns:a16="http://schemas.microsoft.com/office/drawing/2014/main" id="{C5B6A81A-14F9-470A-A32E-980B397CE0D1}"/>
              </a:ext>
            </a:extLst>
          </p:cNvPr>
          <p:cNvSpPr txBox="1"/>
          <p:nvPr/>
        </p:nvSpPr>
        <p:spPr>
          <a:xfrm>
            <a:off x="8759016" y="2353723"/>
            <a:ext cx="3002605" cy="461665"/>
          </a:xfrm>
          <a:prstGeom prst="rect">
            <a:avLst/>
          </a:prstGeom>
          <a:noFill/>
        </p:spPr>
        <p:txBody>
          <a:bodyPr wrap="square" rtlCol="0">
            <a:spAutoFit/>
          </a:bodyPr>
          <a:lstStyle/>
          <a:p>
            <a:r>
              <a:rPr lang="da-DK" sz="1200" dirty="0">
                <a:solidFill>
                  <a:schemeClr val="accent1">
                    <a:lumMod val="60000"/>
                    <a:lumOff val="40000"/>
                  </a:schemeClr>
                </a:solidFill>
              </a:rPr>
              <a:t>Tip: For at forbrænde 1852 kJ skal</a:t>
            </a:r>
          </a:p>
          <a:p>
            <a:r>
              <a:rPr lang="da-DK" sz="1200" dirty="0">
                <a:solidFill>
                  <a:schemeClr val="accent1">
                    <a:lumMod val="60000"/>
                    <a:lumOff val="40000"/>
                  </a:schemeClr>
                </a:solidFill>
              </a:rPr>
              <a:t>du fx cykle i ca. 1 time og 30 minutter.</a:t>
            </a:r>
          </a:p>
        </p:txBody>
      </p:sp>
      <p:cxnSp>
        <p:nvCxnSpPr>
          <p:cNvPr id="19" name="Lige forbindelse 18">
            <a:extLst>
              <a:ext uri="{FF2B5EF4-FFF2-40B4-BE49-F238E27FC236}">
                <a16:creationId xmlns:a16="http://schemas.microsoft.com/office/drawing/2014/main" id="{A79265AF-FFDC-457A-B5A1-EC98FEF89540}"/>
              </a:ext>
            </a:extLst>
          </p:cNvPr>
          <p:cNvCxnSpPr>
            <a:cxnSpLocks/>
          </p:cNvCxnSpPr>
          <p:nvPr/>
        </p:nvCxnSpPr>
        <p:spPr>
          <a:xfrm>
            <a:off x="3786629" y="4493477"/>
            <a:ext cx="64332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3662804" y="3930194"/>
            <a:ext cx="64332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a:off x="1786231" y="375216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A79265AF-FFDC-457A-B5A1-EC98FEF89540}"/>
              </a:ext>
            </a:extLst>
          </p:cNvPr>
          <p:cNvCxnSpPr>
            <a:cxnSpLocks/>
          </p:cNvCxnSpPr>
          <p:nvPr/>
        </p:nvCxnSpPr>
        <p:spPr>
          <a:xfrm>
            <a:off x="1896062" y="4428552"/>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Billede 12">
            <a:extLst>
              <a:ext uri="{FF2B5EF4-FFF2-40B4-BE49-F238E27FC236}">
                <a16:creationId xmlns:a16="http://schemas.microsoft.com/office/drawing/2014/main" id="{0C300512-9C83-B649-84ED-E071640998DD}"/>
              </a:ext>
            </a:extLst>
          </p:cNvPr>
          <p:cNvPicPr>
            <a:picLocks noChangeAspect="1"/>
          </p:cNvPicPr>
          <p:nvPr/>
        </p:nvPicPr>
        <p:blipFill>
          <a:blip r:embed="rId5"/>
          <a:stretch>
            <a:fillRect/>
          </a:stretch>
        </p:blipFill>
        <p:spPr>
          <a:xfrm>
            <a:off x="0" y="-30627"/>
            <a:ext cx="12192000" cy="1593273"/>
          </a:xfrm>
          <a:prstGeom prst="rect">
            <a:avLst/>
          </a:prstGeom>
        </p:spPr>
      </p:pic>
      <p:sp>
        <p:nvSpPr>
          <p:cNvPr id="5" name="Tekstfelt 4">
            <a:extLst>
              <a:ext uri="{FF2B5EF4-FFF2-40B4-BE49-F238E27FC236}">
                <a16:creationId xmlns:a16="http://schemas.microsoft.com/office/drawing/2014/main" id="{8C3889F9-F4DA-1746-A30B-774A50D5921E}"/>
              </a:ext>
            </a:extLst>
          </p:cNvPr>
          <p:cNvSpPr txBox="1"/>
          <p:nvPr/>
        </p:nvSpPr>
        <p:spPr>
          <a:xfrm>
            <a:off x="2057400" y="5505450"/>
            <a:ext cx="2140467" cy="369332"/>
          </a:xfrm>
          <a:prstGeom prst="rect">
            <a:avLst/>
          </a:prstGeom>
          <a:noFill/>
        </p:spPr>
        <p:txBody>
          <a:bodyPr wrap="square" rtlCol="0">
            <a:spAutoFit/>
          </a:bodyPr>
          <a:lstStyle/>
          <a:p>
            <a:r>
              <a:rPr lang="da-DK" dirty="0"/>
              <a:t>1843 kJ = 439 kcal</a:t>
            </a:r>
          </a:p>
        </p:txBody>
      </p:sp>
      <p:sp>
        <p:nvSpPr>
          <p:cNvPr id="14" name="Tekstfelt 13">
            <a:extLst>
              <a:ext uri="{FF2B5EF4-FFF2-40B4-BE49-F238E27FC236}">
                <a16:creationId xmlns:a16="http://schemas.microsoft.com/office/drawing/2014/main" id="{3561D5CC-4987-7946-AB50-77539166E9F3}"/>
              </a:ext>
            </a:extLst>
          </p:cNvPr>
          <p:cNvSpPr txBox="1"/>
          <p:nvPr/>
        </p:nvSpPr>
        <p:spPr>
          <a:xfrm>
            <a:off x="5772150" y="5513116"/>
            <a:ext cx="3028950" cy="369332"/>
          </a:xfrm>
          <a:prstGeom prst="rect">
            <a:avLst/>
          </a:prstGeom>
          <a:noFill/>
        </p:spPr>
        <p:txBody>
          <a:bodyPr wrap="square" rtlCol="0">
            <a:spAutoFit/>
          </a:bodyPr>
          <a:lstStyle/>
          <a:p>
            <a:r>
              <a:rPr lang="da-DK" dirty="0"/>
              <a:t>1852 kJ = 441 kcal</a:t>
            </a:r>
          </a:p>
        </p:txBody>
      </p:sp>
    </p:spTree>
    <p:extLst>
      <p:ext uri="{BB962C8B-B14F-4D97-AF65-F5344CB8AC3E}">
        <p14:creationId xmlns:p14="http://schemas.microsoft.com/office/powerpoint/2010/main" val="260796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4833937" y="1569632"/>
            <a:ext cx="2524125" cy="715005"/>
          </a:xfrm>
        </p:spPr>
        <p:txBody>
          <a:bodyPr>
            <a:normAutofit/>
          </a:bodyPr>
          <a:lstStyle/>
          <a:p>
            <a:pPr algn="l"/>
            <a:r>
              <a:rPr lang="da-DK" sz="3200" dirty="0"/>
              <a:t>Mellemmåltid</a:t>
            </a:r>
          </a:p>
        </p:txBody>
      </p:sp>
      <p:sp>
        <p:nvSpPr>
          <p:cNvPr id="3" name="Undertitel 2">
            <a:extLst>
              <a:ext uri="{FF2B5EF4-FFF2-40B4-BE49-F238E27FC236}">
                <a16:creationId xmlns:a16="http://schemas.microsoft.com/office/drawing/2014/main" id="{F1502FFE-002F-4046-AE73-15AE8DC91944}"/>
              </a:ext>
            </a:extLst>
          </p:cNvPr>
          <p:cNvSpPr>
            <a:spLocks noGrp="1"/>
          </p:cNvSpPr>
          <p:nvPr>
            <p:ph type="subTitle" idx="1"/>
          </p:nvPr>
        </p:nvSpPr>
        <p:spPr>
          <a:xfrm>
            <a:off x="3428265" y="6351962"/>
            <a:ext cx="5335468" cy="439220"/>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Et stykke kanelstang på 110 g indeholder ligeså meget energi som en æggesandwich med gulerod og mandler til.</a:t>
            </a:r>
          </a:p>
        </p:txBody>
      </p:sp>
      <p:pic>
        <p:nvPicPr>
          <p:cNvPr id="6" name="Billede 5">
            <a:extLst>
              <a:ext uri="{FF2B5EF4-FFF2-40B4-BE49-F238E27FC236}">
                <a16:creationId xmlns:a16="http://schemas.microsoft.com/office/drawing/2014/main" id="{BDF9FD4F-49CA-4308-A88D-136CF0D70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200" y="2748366"/>
            <a:ext cx="6154009" cy="2924583"/>
          </a:xfrm>
          <a:prstGeom prst="rect">
            <a:avLst/>
          </a:prstGeom>
        </p:spPr>
      </p:pic>
      <p:pic>
        <p:nvPicPr>
          <p:cNvPr id="8" name="Billede 7">
            <a:extLst>
              <a:ext uri="{FF2B5EF4-FFF2-40B4-BE49-F238E27FC236}">
                <a16:creationId xmlns:a16="http://schemas.microsoft.com/office/drawing/2014/main" id="{BF4D6BED-B89C-4F59-B3B8-13D4F4DA0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024" y="2854255"/>
            <a:ext cx="3157800" cy="2684975"/>
          </a:xfrm>
          <a:prstGeom prst="rect">
            <a:avLst/>
          </a:prstGeom>
        </p:spPr>
      </p:pic>
      <p:pic>
        <p:nvPicPr>
          <p:cNvPr id="7" name="Billede 6">
            <a:extLst>
              <a:ext uri="{FF2B5EF4-FFF2-40B4-BE49-F238E27FC236}">
                <a16:creationId xmlns:a16="http://schemas.microsoft.com/office/drawing/2014/main" id="{0952E9BC-2210-4343-8A46-7AC2A0E0A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9" name="Tekstfelt 8">
            <a:extLst>
              <a:ext uri="{FF2B5EF4-FFF2-40B4-BE49-F238E27FC236}">
                <a16:creationId xmlns:a16="http://schemas.microsoft.com/office/drawing/2014/main" id="{6A15FD25-7867-4AD3-A576-8C4CC35845FC}"/>
              </a:ext>
            </a:extLst>
          </p:cNvPr>
          <p:cNvSpPr txBox="1"/>
          <p:nvPr/>
        </p:nvSpPr>
        <p:spPr>
          <a:xfrm>
            <a:off x="-20002" y="3220405"/>
            <a:ext cx="1788405" cy="646331"/>
          </a:xfrm>
          <a:prstGeom prst="rect">
            <a:avLst/>
          </a:prstGeom>
          <a:noFill/>
        </p:spPr>
        <p:txBody>
          <a:bodyPr wrap="square" rtlCol="0">
            <a:spAutoFit/>
          </a:bodyPr>
          <a:lstStyle/>
          <a:p>
            <a:r>
              <a:rPr lang="da-DK" sz="1200" dirty="0"/>
              <a:t>100 g gulerod bidrager med 0,55 </a:t>
            </a:r>
            <a:r>
              <a:rPr lang="da-DK" sz="1200" dirty="0" err="1"/>
              <a:t>aTE</a:t>
            </a:r>
            <a:r>
              <a:rPr lang="da-DK" sz="1200" dirty="0"/>
              <a:t> E-vitamin og 756 RE A-vitamin</a:t>
            </a:r>
          </a:p>
        </p:txBody>
      </p:sp>
      <p:sp>
        <p:nvSpPr>
          <p:cNvPr id="10" name="Tekstfelt 9">
            <a:extLst>
              <a:ext uri="{FF2B5EF4-FFF2-40B4-BE49-F238E27FC236}">
                <a16:creationId xmlns:a16="http://schemas.microsoft.com/office/drawing/2014/main" id="{9F6A7F0D-0400-4FDA-A4B9-4840EAEE671F}"/>
              </a:ext>
            </a:extLst>
          </p:cNvPr>
          <p:cNvSpPr txBox="1"/>
          <p:nvPr/>
        </p:nvSpPr>
        <p:spPr>
          <a:xfrm>
            <a:off x="192960" y="4465626"/>
            <a:ext cx="1607811" cy="461665"/>
          </a:xfrm>
          <a:prstGeom prst="rect">
            <a:avLst/>
          </a:prstGeom>
          <a:noFill/>
        </p:spPr>
        <p:txBody>
          <a:bodyPr wrap="square" rtlCol="0">
            <a:spAutoFit/>
          </a:bodyPr>
          <a:lstStyle/>
          <a:p>
            <a:r>
              <a:rPr lang="da-DK" sz="1200" dirty="0"/>
              <a:t>10 g mandler bidrager </a:t>
            </a:r>
            <a:br>
              <a:rPr lang="da-DK" sz="1200" dirty="0"/>
            </a:br>
            <a:r>
              <a:rPr lang="da-DK" sz="1200" dirty="0"/>
              <a:t>med 26 mg calcium</a:t>
            </a:r>
          </a:p>
        </p:txBody>
      </p:sp>
      <p:sp>
        <p:nvSpPr>
          <p:cNvPr id="11" name="Tekstfelt 10">
            <a:extLst>
              <a:ext uri="{FF2B5EF4-FFF2-40B4-BE49-F238E27FC236}">
                <a16:creationId xmlns:a16="http://schemas.microsoft.com/office/drawing/2014/main" id="{50C7EE5F-F68A-4B30-817F-EC7963E6A96B}"/>
              </a:ext>
            </a:extLst>
          </p:cNvPr>
          <p:cNvSpPr txBox="1"/>
          <p:nvPr/>
        </p:nvSpPr>
        <p:spPr>
          <a:xfrm>
            <a:off x="3695091" y="4071757"/>
            <a:ext cx="1356228" cy="461665"/>
          </a:xfrm>
          <a:prstGeom prst="rect">
            <a:avLst/>
          </a:prstGeom>
          <a:noFill/>
        </p:spPr>
        <p:txBody>
          <a:bodyPr wrap="square" rtlCol="0">
            <a:spAutoFit/>
          </a:bodyPr>
          <a:lstStyle/>
          <a:p>
            <a:r>
              <a:rPr lang="da-DK" sz="1200" dirty="0"/>
              <a:t>30 g æg bidrager med 3,8 g protein</a:t>
            </a:r>
          </a:p>
        </p:txBody>
      </p:sp>
      <p:sp>
        <p:nvSpPr>
          <p:cNvPr id="12" name="Tekstfelt 11">
            <a:extLst>
              <a:ext uri="{FF2B5EF4-FFF2-40B4-BE49-F238E27FC236}">
                <a16:creationId xmlns:a16="http://schemas.microsoft.com/office/drawing/2014/main" id="{67D2020B-9FBA-4FBF-8B6B-B65F4049D915}"/>
              </a:ext>
            </a:extLst>
          </p:cNvPr>
          <p:cNvSpPr txBox="1"/>
          <p:nvPr/>
        </p:nvSpPr>
        <p:spPr>
          <a:xfrm>
            <a:off x="3738769" y="3369856"/>
            <a:ext cx="1590261" cy="646331"/>
          </a:xfrm>
          <a:prstGeom prst="rect">
            <a:avLst/>
          </a:prstGeom>
          <a:noFill/>
        </p:spPr>
        <p:txBody>
          <a:bodyPr wrap="square" rtlCol="0">
            <a:spAutoFit/>
          </a:bodyPr>
          <a:lstStyle/>
          <a:p>
            <a:r>
              <a:rPr lang="da-DK" sz="1200" dirty="0"/>
              <a:t>25 g rød peberfrugt bidrager med 48 mg C-vitamin</a:t>
            </a:r>
          </a:p>
        </p:txBody>
      </p:sp>
      <p:sp>
        <p:nvSpPr>
          <p:cNvPr id="13" name="Tekstfelt 12">
            <a:extLst>
              <a:ext uri="{FF2B5EF4-FFF2-40B4-BE49-F238E27FC236}">
                <a16:creationId xmlns:a16="http://schemas.microsoft.com/office/drawing/2014/main" id="{DB7608F8-F360-4B4E-B6E4-3624B3DADBF1}"/>
              </a:ext>
            </a:extLst>
          </p:cNvPr>
          <p:cNvSpPr txBox="1"/>
          <p:nvPr/>
        </p:nvSpPr>
        <p:spPr>
          <a:xfrm>
            <a:off x="3410769" y="2921948"/>
            <a:ext cx="1918261" cy="461665"/>
          </a:xfrm>
          <a:prstGeom prst="rect">
            <a:avLst/>
          </a:prstGeom>
          <a:noFill/>
        </p:spPr>
        <p:txBody>
          <a:bodyPr wrap="square" rtlCol="0">
            <a:spAutoFit/>
          </a:bodyPr>
          <a:lstStyle/>
          <a:p>
            <a:r>
              <a:rPr lang="da-DK" sz="1200" dirty="0"/>
              <a:t>40 g fuldkornstoast bidrager med 19,5 g kulhydrat</a:t>
            </a:r>
          </a:p>
        </p:txBody>
      </p:sp>
      <p:sp>
        <p:nvSpPr>
          <p:cNvPr id="19" name="Tekstfelt 18">
            <a:extLst>
              <a:ext uri="{FF2B5EF4-FFF2-40B4-BE49-F238E27FC236}">
                <a16:creationId xmlns:a16="http://schemas.microsoft.com/office/drawing/2014/main" id="{D85F0E4C-3783-44E7-A31C-900B5F653685}"/>
              </a:ext>
            </a:extLst>
          </p:cNvPr>
          <p:cNvSpPr txBox="1"/>
          <p:nvPr/>
        </p:nvSpPr>
        <p:spPr>
          <a:xfrm>
            <a:off x="8755219" y="2475837"/>
            <a:ext cx="3002605" cy="492443"/>
          </a:xfrm>
          <a:prstGeom prst="rect">
            <a:avLst/>
          </a:prstGeom>
          <a:noFill/>
        </p:spPr>
        <p:txBody>
          <a:bodyPr wrap="square" rtlCol="0">
            <a:spAutoFit/>
          </a:bodyPr>
          <a:lstStyle/>
          <a:p>
            <a:r>
              <a:rPr lang="da-DK" sz="1300" dirty="0">
                <a:solidFill>
                  <a:schemeClr val="accent1">
                    <a:lumMod val="60000"/>
                    <a:lumOff val="40000"/>
                  </a:schemeClr>
                </a:solidFill>
              </a:rPr>
              <a:t>Tip: For at forbrænde 1168 kJ skal du fx</a:t>
            </a:r>
          </a:p>
          <a:p>
            <a:r>
              <a:rPr lang="da-DK" sz="1300" dirty="0">
                <a:solidFill>
                  <a:schemeClr val="accent1">
                    <a:lumMod val="60000"/>
                    <a:lumOff val="40000"/>
                  </a:schemeClr>
                </a:solidFill>
              </a:rPr>
              <a:t>spille fodbold i ca. 40 minutter.</a:t>
            </a:r>
          </a:p>
        </p:txBody>
      </p:sp>
      <p:cxnSp>
        <p:nvCxnSpPr>
          <p:cNvPr id="21" name="Lige forbindelse 20">
            <a:extLst>
              <a:ext uri="{FF2B5EF4-FFF2-40B4-BE49-F238E27FC236}">
                <a16:creationId xmlns:a16="http://schemas.microsoft.com/office/drawing/2014/main" id="{A79265AF-FFDC-457A-B5A1-EC98FEF89540}"/>
              </a:ext>
            </a:extLst>
          </p:cNvPr>
          <p:cNvCxnSpPr>
            <a:cxnSpLocks/>
            <a:endCxn id="12" idx="1"/>
          </p:cNvCxnSpPr>
          <p:nvPr/>
        </p:nvCxnSpPr>
        <p:spPr>
          <a:xfrm>
            <a:off x="3355637" y="3683316"/>
            <a:ext cx="383132" cy="9706"/>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A79265AF-FFDC-457A-B5A1-EC98FEF89540}"/>
              </a:ext>
            </a:extLst>
          </p:cNvPr>
          <p:cNvCxnSpPr>
            <a:cxnSpLocks/>
          </p:cNvCxnSpPr>
          <p:nvPr/>
        </p:nvCxnSpPr>
        <p:spPr>
          <a:xfrm>
            <a:off x="1571625" y="3566597"/>
            <a:ext cx="50505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A79265AF-FFDC-457A-B5A1-EC98FEF89540}"/>
              </a:ext>
            </a:extLst>
          </p:cNvPr>
          <p:cNvCxnSpPr>
            <a:cxnSpLocks/>
          </p:cNvCxnSpPr>
          <p:nvPr/>
        </p:nvCxnSpPr>
        <p:spPr>
          <a:xfrm>
            <a:off x="3191929" y="3203454"/>
            <a:ext cx="25771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A79265AF-FFDC-457A-B5A1-EC98FEF89540}"/>
              </a:ext>
            </a:extLst>
          </p:cNvPr>
          <p:cNvCxnSpPr>
            <a:cxnSpLocks/>
          </p:cNvCxnSpPr>
          <p:nvPr/>
        </p:nvCxnSpPr>
        <p:spPr>
          <a:xfrm>
            <a:off x="1686757" y="4698266"/>
            <a:ext cx="108666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1BE2A40B-7101-4945-99A7-4E1E6D7EA0C1}"/>
              </a:ext>
            </a:extLst>
          </p:cNvPr>
          <p:cNvCxnSpPr>
            <a:cxnSpLocks/>
          </p:cNvCxnSpPr>
          <p:nvPr/>
        </p:nvCxnSpPr>
        <p:spPr>
          <a:xfrm>
            <a:off x="2902802" y="4196742"/>
            <a:ext cx="835967"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01EBE82F-F03D-D549-83AA-785EF5E0FF44}"/>
              </a:ext>
            </a:extLst>
          </p:cNvPr>
          <p:cNvPicPr>
            <a:picLocks noChangeAspect="1"/>
          </p:cNvPicPr>
          <p:nvPr/>
        </p:nvPicPr>
        <p:blipFill>
          <a:blip r:embed="rId5"/>
          <a:stretch>
            <a:fillRect/>
          </a:stretch>
        </p:blipFill>
        <p:spPr>
          <a:xfrm>
            <a:off x="0" y="1457"/>
            <a:ext cx="12192000" cy="1593273"/>
          </a:xfrm>
          <a:prstGeom prst="rect">
            <a:avLst/>
          </a:prstGeom>
        </p:spPr>
      </p:pic>
    </p:spTree>
    <p:extLst>
      <p:ext uri="{BB962C8B-B14F-4D97-AF65-F5344CB8AC3E}">
        <p14:creationId xmlns:p14="http://schemas.microsoft.com/office/powerpoint/2010/main" val="35776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4895258" y="1526265"/>
            <a:ext cx="1790700" cy="715005"/>
          </a:xfrm>
        </p:spPr>
        <p:txBody>
          <a:bodyPr>
            <a:normAutofit fontScale="90000"/>
          </a:bodyPr>
          <a:lstStyle/>
          <a:p>
            <a:pPr algn="l"/>
            <a:r>
              <a:rPr lang="da-DK" sz="4400" dirty="0"/>
              <a:t>Frokost</a:t>
            </a:r>
            <a:endParaRPr lang="da-DK" dirty="0"/>
          </a:p>
        </p:txBody>
      </p:sp>
      <p:sp>
        <p:nvSpPr>
          <p:cNvPr id="3" name="Undertitel 2">
            <a:extLst>
              <a:ext uri="{FF2B5EF4-FFF2-40B4-BE49-F238E27FC236}">
                <a16:creationId xmlns:a16="http://schemas.microsoft.com/office/drawing/2014/main" id="{F1502FFE-002F-4046-AE73-15AE8DC91944}"/>
              </a:ext>
            </a:extLst>
          </p:cNvPr>
          <p:cNvSpPr>
            <a:spLocks noGrp="1"/>
          </p:cNvSpPr>
          <p:nvPr>
            <p:ph type="subTitle" idx="1"/>
          </p:nvPr>
        </p:nvSpPr>
        <p:spPr>
          <a:xfrm>
            <a:off x="3409950" y="6345167"/>
            <a:ext cx="5066710" cy="427072"/>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2 dl saftevand og 3 stykker pizza på 150 g i alt giver over 500 kJ mere energi end frokosten med kebab.</a:t>
            </a:r>
          </a:p>
        </p:txBody>
      </p:sp>
      <p:pic>
        <p:nvPicPr>
          <p:cNvPr id="6" name="Billede 5">
            <a:extLst>
              <a:ext uri="{FF2B5EF4-FFF2-40B4-BE49-F238E27FC236}">
                <a16:creationId xmlns:a16="http://schemas.microsoft.com/office/drawing/2014/main" id="{D6E90CD7-520D-4514-A732-668D10B43ABC}"/>
              </a:ext>
            </a:extLst>
          </p:cNvPr>
          <p:cNvPicPr>
            <a:picLocks noChangeAspect="1"/>
          </p:cNvPicPr>
          <p:nvPr/>
        </p:nvPicPr>
        <p:blipFill rotWithShape="1">
          <a:blip r:embed="rId2">
            <a:extLst>
              <a:ext uri="{28A0092B-C50C-407E-A947-70E740481C1C}">
                <a14:useLocalDpi xmlns:a14="http://schemas.microsoft.com/office/drawing/2010/main" val="0"/>
              </a:ext>
            </a:extLst>
          </a:blip>
          <a:srcRect b="14106"/>
          <a:stretch/>
        </p:blipFill>
        <p:spPr>
          <a:xfrm>
            <a:off x="1251528" y="2515843"/>
            <a:ext cx="6212759" cy="2780516"/>
          </a:xfrm>
          <a:prstGeom prst="rect">
            <a:avLst/>
          </a:prstGeom>
        </p:spPr>
      </p:pic>
      <p:pic>
        <p:nvPicPr>
          <p:cNvPr id="8" name="Billede 7">
            <a:extLst>
              <a:ext uri="{FF2B5EF4-FFF2-40B4-BE49-F238E27FC236}">
                <a16:creationId xmlns:a16="http://schemas.microsoft.com/office/drawing/2014/main" id="{D9A0C4B5-AF79-41CF-8325-06959AB30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659" y="2757923"/>
            <a:ext cx="3180135" cy="2864825"/>
          </a:xfrm>
          <a:prstGeom prst="rect">
            <a:avLst/>
          </a:prstGeom>
        </p:spPr>
      </p:pic>
      <p:pic>
        <p:nvPicPr>
          <p:cNvPr id="7" name="Billede 6">
            <a:extLst>
              <a:ext uri="{FF2B5EF4-FFF2-40B4-BE49-F238E27FC236}">
                <a16:creationId xmlns:a16="http://schemas.microsoft.com/office/drawing/2014/main" id="{E5DEF0D2-9BE1-435B-9474-58F0CF586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10" name="Tekstfelt 9">
            <a:extLst>
              <a:ext uri="{FF2B5EF4-FFF2-40B4-BE49-F238E27FC236}">
                <a16:creationId xmlns:a16="http://schemas.microsoft.com/office/drawing/2014/main" id="{FF904908-4685-46B4-B1AE-C389FD772B52}"/>
              </a:ext>
            </a:extLst>
          </p:cNvPr>
          <p:cNvSpPr txBox="1"/>
          <p:nvPr/>
        </p:nvSpPr>
        <p:spPr>
          <a:xfrm>
            <a:off x="197309" y="4465361"/>
            <a:ext cx="2014445" cy="830997"/>
          </a:xfrm>
          <a:prstGeom prst="rect">
            <a:avLst/>
          </a:prstGeom>
          <a:noFill/>
        </p:spPr>
        <p:txBody>
          <a:bodyPr wrap="square" rtlCol="0">
            <a:spAutoFit/>
          </a:bodyPr>
          <a:lstStyle/>
          <a:p>
            <a:r>
              <a:rPr lang="da-DK" sz="1200" dirty="0"/>
              <a:t>100 g hakket grisekød bidrager med 196 µg </a:t>
            </a:r>
            <a:r>
              <a:rPr lang="da-DK" sz="1200" dirty="0" err="1"/>
              <a:t>Riboflavin</a:t>
            </a:r>
            <a:r>
              <a:rPr lang="da-DK" sz="1200" dirty="0"/>
              <a:t> og 1 µg B12 vitamin</a:t>
            </a:r>
          </a:p>
        </p:txBody>
      </p:sp>
      <p:sp>
        <p:nvSpPr>
          <p:cNvPr id="11" name="Tekstfelt 10">
            <a:extLst>
              <a:ext uri="{FF2B5EF4-FFF2-40B4-BE49-F238E27FC236}">
                <a16:creationId xmlns:a16="http://schemas.microsoft.com/office/drawing/2014/main" id="{66730F17-4F46-4D7F-AFEC-4EAC00BF6DEE}"/>
              </a:ext>
            </a:extLst>
          </p:cNvPr>
          <p:cNvSpPr txBox="1"/>
          <p:nvPr/>
        </p:nvSpPr>
        <p:spPr>
          <a:xfrm>
            <a:off x="3691061" y="3729787"/>
            <a:ext cx="1590261" cy="646331"/>
          </a:xfrm>
          <a:prstGeom prst="rect">
            <a:avLst/>
          </a:prstGeom>
          <a:noFill/>
        </p:spPr>
        <p:txBody>
          <a:bodyPr wrap="square" rtlCol="0">
            <a:spAutoFit/>
          </a:bodyPr>
          <a:lstStyle/>
          <a:p>
            <a:r>
              <a:rPr lang="da-DK" sz="1200" dirty="0"/>
              <a:t>80 g fuldkorns-pitabrød bidrager </a:t>
            </a:r>
          </a:p>
          <a:p>
            <a:r>
              <a:rPr lang="da-DK" sz="1200" dirty="0"/>
              <a:t>med 39 g kulhydrat</a:t>
            </a:r>
          </a:p>
        </p:txBody>
      </p:sp>
      <p:sp>
        <p:nvSpPr>
          <p:cNvPr id="12" name="Tekstfelt 11">
            <a:extLst>
              <a:ext uri="{FF2B5EF4-FFF2-40B4-BE49-F238E27FC236}">
                <a16:creationId xmlns:a16="http://schemas.microsoft.com/office/drawing/2014/main" id="{20A04EA0-DF13-4D04-9883-BD133BA9B5B3}"/>
              </a:ext>
            </a:extLst>
          </p:cNvPr>
          <p:cNvSpPr txBox="1"/>
          <p:nvPr/>
        </p:nvSpPr>
        <p:spPr>
          <a:xfrm>
            <a:off x="3247610" y="2906756"/>
            <a:ext cx="1590261" cy="461665"/>
          </a:xfrm>
          <a:prstGeom prst="rect">
            <a:avLst/>
          </a:prstGeom>
          <a:noFill/>
        </p:spPr>
        <p:txBody>
          <a:bodyPr wrap="square" rtlCol="0">
            <a:spAutoFit/>
          </a:bodyPr>
          <a:lstStyle/>
          <a:p>
            <a:r>
              <a:rPr lang="da-DK" sz="1200" dirty="0"/>
              <a:t>100 g gulerod bidrager med 2,7 g kostfibre</a:t>
            </a:r>
          </a:p>
        </p:txBody>
      </p:sp>
      <p:sp>
        <p:nvSpPr>
          <p:cNvPr id="13" name="Tekstfelt 12">
            <a:extLst>
              <a:ext uri="{FF2B5EF4-FFF2-40B4-BE49-F238E27FC236}">
                <a16:creationId xmlns:a16="http://schemas.microsoft.com/office/drawing/2014/main" id="{16CE345D-8EAB-4291-8551-0B948C4E526E}"/>
              </a:ext>
            </a:extLst>
          </p:cNvPr>
          <p:cNvSpPr txBox="1"/>
          <p:nvPr/>
        </p:nvSpPr>
        <p:spPr>
          <a:xfrm>
            <a:off x="97804" y="3429000"/>
            <a:ext cx="1590261" cy="830997"/>
          </a:xfrm>
          <a:prstGeom prst="rect">
            <a:avLst/>
          </a:prstGeom>
          <a:noFill/>
        </p:spPr>
        <p:txBody>
          <a:bodyPr wrap="square" rtlCol="0">
            <a:spAutoFit/>
          </a:bodyPr>
          <a:lstStyle/>
          <a:p>
            <a:r>
              <a:rPr lang="da-DK" sz="1200" dirty="0"/>
              <a:t>75 g syrnet fløde bidrager med 0,1 µg D-vitamin og 79 mg calcium </a:t>
            </a:r>
          </a:p>
        </p:txBody>
      </p:sp>
      <p:sp>
        <p:nvSpPr>
          <p:cNvPr id="14" name="Tekstfelt 13">
            <a:extLst>
              <a:ext uri="{FF2B5EF4-FFF2-40B4-BE49-F238E27FC236}">
                <a16:creationId xmlns:a16="http://schemas.microsoft.com/office/drawing/2014/main" id="{A6856581-8FBD-4C20-B777-8C31F4A78CDA}"/>
              </a:ext>
            </a:extLst>
          </p:cNvPr>
          <p:cNvSpPr txBox="1"/>
          <p:nvPr/>
        </p:nvSpPr>
        <p:spPr>
          <a:xfrm>
            <a:off x="3691061" y="4465361"/>
            <a:ext cx="1590261" cy="646331"/>
          </a:xfrm>
          <a:prstGeom prst="rect">
            <a:avLst/>
          </a:prstGeom>
          <a:noFill/>
        </p:spPr>
        <p:txBody>
          <a:bodyPr wrap="square" rtlCol="0">
            <a:spAutoFit/>
          </a:bodyPr>
          <a:lstStyle/>
          <a:p>
            <a:r>
              <a:rPr lang="da-DK" sz="1200" dirty="0"/>
              <a:t>50 g tomat bidrager med 108 mg kalium og 9 mg C-vitamin</a:t>
            </a:r>
          </a:p>
        </p:txBody>
      </p:sp>
      <p:sp>
        <p:nvSpPr>
          <p:cNvPr id="18" name="Tekstfelt 17">
            <a:extLst>
              <a:ext uri="{FF2B5EF4-FFF2-40B4-BE49-F238E27FC236}">
                <a16:creationId xmlns:a16="http://schemas.microsoft.com/office/drawing/2014/main" id="{5F6632FC-C1FC-43A9-8B7F-2E2E0C19E52B}"/>
              </a:ext>
            </a:extLst>
          </p:cNvPr>
          <p:cNvSpPr txBox="1"/>
          <p:nvPr/>
        </p:nvSpPr>
        <p:spPr>
          <a:xfrm>
            <a:off x="8729869" y="2552006"/>
            <a:ext cx="3002605" cy="492443"/>
          </a:xfrm>
          <a:prstGeom prst="rect">
            <a:avLst/>
          </a:prstGeom>
          <a:noFill/>
        </p:spPr>
        <p:txBody>
          <a:bodyPr wrap="square" rtlCol="0">
            <a:spAutoFit/>
          </a:bodyPr>
          <a:lstStyle/>
          <a:p>
            <a:r>
              <a:rPr lang="da-DK" sz="1300" dirty="0">
                <a:solidFill>
                  <a:schemeClr val="accent1">
                    <a:lumMod val="60000"/>
                    <a:lumOff val="40000"/>
                  </a:schemeClr>
                </a:solidFill>
              </a:rPr>
              <a:t>Tip: For at forbrænde 2797 kJ skal du fx</a:t>
            </a:r>
          </a:p>
          <a:p>
            <a:r>
              <a:rPr lang="da-DK" sz="1300" dirty="0">
                <a:solidFill>
                  <a:schemeClr val="accent1">
                    <a:lumMod val="60000"/>
                    <a:lumOff val="40000"/>
                  </a:schemeClr>
                </a:solidFill>
              </a:rPr>
              <a:t>støvsuge i ca. 3 timer.</a:t>
            </a:r>
          </a:p>
        </p:txBody>
      </p:sp>
      <p:cxnSp>
        <p:nvCxnSpPr>
          <p:cNvPr id="19" name="Lige forbindelse 18">
            <a:extLst>
              <a:ext uri="{FF2B5EF4-FFF2-40B4-BE49-F238E27FC236}">
                <a16:creationId xmlns:a16="http://schemas.microsoft.com/office/drawing/2014/main" id="{173D2132-CB43-475F-80A6-7A171ACF98C8}"/>
              </a:ext>
            </a:extLst>
          </p:cNvPr>
          <p:cNvCxnSpPr>
            <a:cxnSpLocks/>
            <a:endCxn id="11" idx="1"/>
          </p:cNvCxnSpPr>
          <p:nvPr/>
        </p:nvCxnSpPr>
        <p:spPr>
          <a:xfrm flipV="1">
            <a:off x="3383699" y="4052953"/>
            <a:ext cx="307362" cy="3618"/>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B00455CA-99E0-4311-91FC-E7CA40C160CA}"/>
              </a:ext>
            </a:extLst>
          </p:cNvPr>
          <p:cNvCxnSpPr>
            <a:cxnSpLocks/>
          </p:cNvCxnSpPr>
          <p:nvPr/>
        </p:nvCxnSpPr>
        <p:spPr>
          <a:xfrm>
            <a:off x="1688065" y="4675871"/>
            <a:ext cx="78075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C626A969-780C-4C51-8E9B-F08EB4B0D267}"/>
              </a:ext>
            </a:extLst>
          </p:cNvPr>
          <p:cNvCxnSpPr>
            <a:cxnSpLocks/>
          </p:cNvCxnSpPr>
          <p:nvPr/>
        </p:nvCxnSpPr>
        <p:spPr>
          <a:xfrm>
            <a:off x="1508096" y="3963627"/>
            <a:ext cx="71676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BF7C82C3-FB92-4F89-9146-1323105FA4A8}"/>
              </a:ext>
            </a:extLst>
          </p:cNvPr>
          <p:cNvCxnSpPr>
            <a:cxnSpLocks/>
          </p:cNvCxnSpPr>
          <p:nvPr/>
        </p:nvCxnSpPr>
        <p:spPr>
          <a:xfrm>
            <a:off x="2482173" y="3190591"/>
            <a:ext cx="7654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92644CC0-4787-4198-8053-9448333E1F7A}"/>
              </a:ext>
            </a:extLst>
          </p:cNvPr>
          <p:cNvCxnSpPr>
            <a:cxnSpLocks/>
          </p:cNvCxnSpPr>
          <p:nvPr/>
        </p:nvCxnSpPr>
        <p:spPr>
          <a:xfrm>
            <a:off x="3026817" y="4788527"/>
            <a:ext cx="667234"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F645EDB2-5500-3549-BBB8-A593C281EB0B}"/>
              </a:ext>
            </a:extLst>
          </p:cNvPr>
          <p:cNvPicPr>
            <a:picLocks noChangeAspect="1"/>
          </p:cNvPicPr>
          <p:nvPr/>
        </p:nvPicPr>
        <p:blipFill>
          <a:blip r:embed="rId5"/>
          <a:stretch>
            <a:fillRect/>
          </a:stretch>
        </p:blipFill>
        <p:spPr>
          <a:xfrm>
            <a:off x="0" y="1459"/>
            <a:ext cx="12192000" cy="1593273"/>
          </a:xfrm>
          <a:prstGeom prst="rect">
            <a:avLst/>
          </a:prstGeom>
        </p:spPr>
      </p:pic>
      <p:sp>
        <p:nvSpPr>
          <p:cNvPr id="5" name="Tekstfelt 4">
            <a:extLst>
              <a:ext uri="{FF2B5EF4-FFF2-40B4-BE49-F238E27FC236}">
                <a16:creationId xmlns:a16="http://schemas.microsoft.com/office/drawing/2014/main" id="{26C1E4FB-C935-0847-AE34-B770E238CC13}"/>
              </a:ext>
            </a:extLst>
          </p:cNvPr>
          <p:cNvSpPr txBox="1"/>
          <p:nvPr/>
        </p:nvSpPr>
        <p:spPr>
          <a:xfrm>
            <a:off x="1878565" y="5391608"/>
            <a:ext cx="2712485" cy="369332"/>
          </a:xfrm>
          <a:prstGeom prst="rect">
            <a:avLst/>
          </a:prstGeom>
          <a:noFill/>
        </p:spPr>
        <p:txBody>
          <a:bodyPr wrap="square" rtlCol="0">
            <a:spAutoFit/>
          </a:bodyPr>
          <a:lstStyle/>
          <a:p>
            <a:r>
              <a:rPr lang="da-DK" dirty="0"/>
              <a:t>2291 kJ = 545 kcal</a:t>
            </a:r>
          </a:p>
        </p:txBody>
      </p:sp>
      <p:sp>
        <p:nvSpPr>
          <p:cNvPr id="9" name="Tekstfelt 8">
            <a:extLst>
              <a:ext uri="{FF2B5EF4-FFF2-40B4-BE49-F238E27FC236}">
                <a16:creationId xmlns:a16="http://schemas.microsoft.com/office/drawing/2014/main" id="{9A6C2A72-7C30-4B4B-95CB-2071709CA0BB}"/>
              </a:ext>
            </a:extLst>
          </p:cNvPr>
          <p:cNvSpPr txBox="1"/>
          <p:nvPr/>
        </p:nvSpPr>
        <p:spPr>
          <a:xfrm>
            <a:off x="5238750" y="5391608"/>
            <a:ext cx="2377937" cy="369332"/>
          </a:xfrm>
          <a:prstGeom prst="rect">
            <a:avLst/>
          </a:prstGeom>
          <a:noFill/>
        </p:spPr>
        <p:txBody>
          <a:bodyPr wrap="square" rtlCol="0">
            <a:spAutoFit/>
          </a:bodyPr>
          <a:lstStyle/>
          <a:p>
            <a:r>
              <a:rPr lang="da-DK" dirty="0"/>
              <a:t>2797 kJ = 666 kcal</a:t>
            </a:r>
          </a:p>
        </p:txBody>
      </p:sp>
    </p:spTree>
    <p:extLst>
      <p:ext uri="{BB962C8B-B14F-4D97-AF65-F5344CB8AC3E}">
        <p14:creationId xmlns:p14="http://schemas.microsoft.com/office/powerpoint/2010/main" val="2174035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4333875" y="1475786"/>
            <a:ext cx="3524250" cy="715005"/>
          </a:xfrm>
        </p:spPr>
        <p:txBody>
          <a:bodyPr>
            <a:normAutofit/>
          </a:bodyPr>
          <a:lstStyle/>
          <a:p>
            <a:r>
              <a:rPr lang="da-DK" sz="3200" dirty="0"/>
              <a:t>Mellemmåltid</a:t>
            </a:r>
          </a:p>
        </p:txBody>
      </p:sp>
      <p:sp>
        <p:nvSpPr>
          <p:cNvPr id="3" name="Undertitel 2">
            <a:extLst>
              <a:ext uri="{FF2B5EF4-FFF2-40B4-BE49-F238E27FC236}">
                <a16:creationId xmlns:a16="http://schemas.microsoft.com/office/drawing/2014/main" id="{F1502FFE-002F-4046-AE73-15AE8DC91944}"/>
              </a:ext>
            </a:extLst>
          </p:cNvPr>
          <p:cNvSpPr>
            <a:spLocks noGrp="1"/>
          </p:cNvSpPr>
          <p:nvPr>
            <p:ph type="subTitle" idx="1"/>
          </p:nvPr>
        </p:nvSpPr>
        <p:spPr>
          <a:xfrm>
            <a:off x="3638718" y="6300053"/>
            <a:ext cx="4914564" cy="439220"/>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pPr algn="l"/>
            <a:r>
              <a:rPr lang="da-DK" sz="1500" dirty="0">
                <a:solidFill>
                  <a:sysClr val="windowText" lastClr="000000"/>
                </a:solidFill>
              </a:rPr>
              <a:t>3 stk. chokoladekiks på 57 g giver 1187 kJ. Det er mere end en pizzasnegl, agurkestave og et glas minimælk.</a:t>
            </a:r>
          </a:p>
        </p:txBody>
      </p:sp>
      <p:pic>
        <p:nvPicPr>
          <p:cNvPr id="6" name="Billede 5">
            <a:extLst>
              <a:ext uri="{FF2B5EF4-FFF2-40B4-BE49-F238E27FC236}">
                <a16:creationId xmlns:a16="http://schemas.microsoft.com/office/drawing/2014/main" id="{613C22E1-8A03-451E-AE7C-9D8A3D6A22E7}"/>
              </a:ext>
            </a:extLst>
          </p:cNvPr>
          <p:cNvPicPr>
            <a:picLocks noChangeAspect="1"/>
          </p:cNvPicPr>
          <p:nvPr/>
        </p:nvPicPr>
        <p:blipFill rotWithShape="1">
          <a:blip r:embed="rId3">
            <a:extLst>
              <a:ext uri="{28A0092B-C50C-407E-A947-70E740481C1C}">
                <a14:useLocalDpi xmlns:a14="http://schemas.microsoft.com/office/drawing/2010/main" val="0"/>
              </a:ext>
            </a:extLst>
          </a:blip>
          <a:srcRect b="16020"/>
          <a:stretch/>
        </p:blipFill>
        <p:spPr>
          <a:xfrm>
            <a:off x="1361661" y="2413310"/>
            <a:ext cx="6487430" cy="2688080"/>
          </a:xfrm>
          <a:prstGeom prst="rect">
            <a:avLst/>
          </a:prstGeom>
        </p:spPr>
      </p:pic>
      <p:pic>
        <p:nvPicPr>
          <p:cNvPr id="8" name="Billede 7">
            <a:extLst>
              <a:ext uri="{FF2B5EF4-FFF2-40B4-BE49-F238E27FC236}">
                <a16:creationId xmlns:a16="http://schemas.microsoft.com/office/drawing/2014/main" id="{708532B7-A025-4537-A60C-0584A33AB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360" y="2849446"/>
            <a:ext cx="3225460" cy="2849767"/>
          </a:xfrm>
          <a:prstGeom prst="rect">
            <a:avLst/>
          </a:prstGeom>
        </p:spPr>
      </p:pic>
      <p:pic>
        <p:nvPicPr>
          <p:cNvPr id="7" name="Billede 6">
            <a:extLst>
              <a:ext uri="{FF2B5EF4-FFF2-40B4-BE49-F238E27FC236}">
                <a16:creationId xmlns:a16="http://schemas.microsoft.com/office/drawing/2014/main" id="{537E642A-11A5-4997-B77B-C47896DDE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9" name="Tekstfelt 8">
            <a:extLst>
              <a:ext uri="{FF2B5EF4-FFF2-40B4-BE49-F238E27FC236}">
                <a16:creationId xmlns:a16="http://schemas.microsoft.com/office/drawing/2014/main" id="{26D5ED33-5B35-4EEA-9861-13D86B7572D7}"/>
              </a:ext>
            </a:extLst>
          </p:cNvPr>
          <p:cNvSpPr txBox="1"/>
          <p:nvPr/>
        </p:nvSpPr>
        <p:spPr>
          <a:xfrm>
            <a:off x="2544859" y="2305477"/>
            <a:ext cx="1867797" cy="646331"/>
          </a:xfrm>
          <a:prstGeom prst="rect">
            <a:avLst/>
          </a:prstGeom>
          <a:noFill/>
        </p:spPr>
        <p:txBody>
          <a:bodyPr wrap="square" rtlCol="0">
            <a:spAutoFit/>
          </a:bodyPr>
          <a:lstStyle/>
          <a:p>
            <a:r>
              <a:rPr lang="da-DK" sz="1200" dirty="0"/>
              <a:t>2 dl minimælk bidrager med 0,2 µg D-vitamin og 1 µg B12-vitamin </a:t>
            </a:r>
          </a:p>
        </p:txBody>
      </p:sp>
      <p:sp>
        <p:nvSpPr>
          <p:cNvPr id="11" name="Tekstfelt 10">
            <a:extLst>
              <a:ext uri="{FF2B5EF4-FFF2-40B4-BE49-F238E27FC236}">
                <a16:creationId xmlns:a16="http://schemas.microsoft.com/office/drawing/2014/main" id="{DED1EDD6-DC84-4D13-939A-5F3BA5FEE7FB}"/>
              </a:ext>
            </a:extLst>
          </p:cNvPr>
          <p:cNvSpPr txBox="1"/>
          <p:nvPr/>
        </p:nvSpPr>
        <p:spPr>
          <a:xfrm>
            <a:off x="173578" y="3327481"/>
            <a:ext cx="1770110" cy="646331"/>
          </a:xfrm>
          <a:prstGeom prst="rect">
            <a:avLst/>
          </a:prstGeom>
          <a:noFill/>
        </p:spPr>
        <p:txBody>
          <a:bodyPr wrap="square" rtlCol="0">
            <a:spAutoFit/>
          </a:bodyPr>
          <a:lstStyle/>
          <a:p>
            <a:r>
              <a:rPr lang="da-DK" sz="1200" dirty="0"/>
              <a:t>40 g flået tomat bidrager med 75 mg kalium og 12 RE A-vitamin</a:t>
            </a:r>
          </a:p>
        </p:txBody>
      </p:sp>
      <p:sp>
        <p:nvSpPr>
          <p:cNvPr id="12" name="Tekstfelt 11">
            <a:extLst>
              <a:ext uri="{FF2B5EF4-FFF2-40B4-BE49-F238E27FC236}">
                <a16:creationId xmlns:a16="http://schemas.microsoft.com/office/drawing/2014/main" id="{8F16E99B-9283-44B2-99B8-89994F1CEF28}"/>
              </a:ext>
            </a:extLst>
          </p:cNvPr>
          <p:cNvSpPr txBox="1"/>
          <p:nvPr/>
        </p:nvSpPr>
        <p:spPr>
          <a:xfrm>
            <a:off x="496516" y="4105863"/>
            <a:ext cx="1590261" cy="646331"/>
          </a:xfrm>
          <a:prstGeom prst="rect">
            <a:avLst/>
          </a:prstGeom>
          <a:noFill/>
        </p:spPr>
        <p:txBody>
          <a:bodyPr wrap="square" rtlCol="0">
            <a:spAutoFit/>
          </a:bodyPr>
          <a:lstStyle/>
          <a:p>
            <a:r>
              <a:rPr lang="da-DK" sz="1200" dirty="0"/>
              <a:t>7,5 g skinke bidrager med 1,4 g protein og 0,13 mg jern</a:t>
            </a:r>
          </a:p>
        </p:txBody>
      </p:sp>
      <p:sp>
        <p:nvSpPr>
          <p:cNvPr id="15" name="Tekstfelt 14">
            <a:extLst>
              <a:ext uri="{FF2B5EF4-FFF2-40B4-BE49-F238E27FC236}">
                <a16:creationId xmlns:a16="http://schemas.microsoft.com/office/drawing/2014/main" id="{5C1C0349-5881-4CB1-B3D3-93F64D47602B}"/>
              </a:ext>
            </a:extLst>
          </p:cNvPr>
          <p:cNvSpPr txBox="1"/>
          <p:nvPr/>
        </p:nvSpPr>
        <p:spPr>
          <a:xfrm>
            <a:off x="8743215" y="2603224"/>
            <a:ext cx="3002605" cy="492443"/>
          </a:xfrm>
          <a:prstGeom prst="rect">
            <a:avLst/>
          </a:prstGeom>
          <a:noFill/>
        </p:spPr>
        <p:txBody>
          <a:bodyPr wrap="square" rtlCol="0">
            <a:spAutoFit/>
          </a:bodyPr>
          <a:lstStyle/>
          <a:p>
            <a:r>
              <a:rPr lang="da-DK" sz="1300" dirty="0">
                <a:solidFill>
                  <a:schemeClr val="accent1">
                    <a:lumMod val="60000"/>
                    <a:lumOff val="40000"/>
                  </a:schemeClr>
                </a:solidFill>
              </a:rPr>
              <a:t>Tip: For at forbrænde 1187 kJ skal du fx</a:t>
            </a:r>
          </a:p>
          <a:p>
            <a:r>
              <a:rPr lang="da-DK" sz="1300" dirty="0">
                <a:solidFill>
                  <a:schemeClr val="accent1">
                    <a:lumMod val="60000"/>
                    <a:lumOff val="40000"/>
                  </a:schemeClr>
                </a:solidFill>
              </a:rPr>
              <a:t>stå på rulleskøjter i ca. 1 time.</a:t>
            </a:r>
          </a:p>
        </p:txBody>
      </p:sp>
      <p:cxnSp>
        <p:nvCxnSpPr>
          <p:cNvPr id="16" name="Lige forbindelse 15">
            <a:extLst>
              <a:ext uri="{FF2B5EF4-FFF2-40B4-BE49-F238E27FC236}">
                <a16:creationId xmlns:a16="http://schemas.microsoft.com/office/drawing/2014/main" id="{1C796472-60CF-4BFD-A81A-D72779FEF137}"/>
              </a:ext>
            </a:extLst>
          </p:cNvPr>
          <p:cNvCxnSpPr>
            <a:cxnSpLocks/>
          </p:cNvCxnSpPr>
          <p:nvPr/>
        </p:nvCxnSpPr>
        <p:spPr>
          <a:xfrm>
            <a:off x="2075550" y="2697044"/>
            <a:ext cx="46930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Lige forbindelse 16">
            <a:extLst>
              <a:ext uri="{FF2B5EF4-FFF2-40B4-BE49-F238E27FC236}">
                <a16:creationId xmlns:a16="http://schemas.microsoft.com/office/drawing/2014/main" id="{9AFBCC17-9C51-4599-8C5C-BEE395FEEB30}"/>
              </a:ext>
            </a:extLst>
          </p:cNvPr>
          <p:cNvCxnSpPr>
            <a:cxnSpLocks/>
          </p:cNvCxnSpPr>
          <p:nvPr/>
        </p:nvCxnSpPr>
        <p:spPr>
          <a:xfrm>
            <a:off x="1867763" y="3705567"/>
            <a:ext cx="88488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6FA4A22D-7EE0-4F30-8BFA-D7913AF010D9}"/>
              </a:ext>
            </a:extLst>
          </p:cNvPr>
          <p:cNvCxnSpPr>
            <a:cxnSpLocks/>
          </p:cNvCxnSpPr>
          <p:nvPr/>
        </p:nvCxnSpPr>
        <p:spPr>
          <a:xfrm>
            <a:off x="1953087" y="4196787"/>
            <a:ext cx="779452"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EBFB75E7-F0BC-BA4C-83B7-2B59159C9C93}"/>
              </a:ext>
            </a:extLst>
          </p:cNvPr>
          <p:cNvPicPr>
            <a:picLocks noChangeAspect="1"/>
          </p:cNvPicPr>
          <p:nvPr/>
        </p:nvPicPr>
        <p:blipFill>
          <a:blip r:embed="rId6"/>
          <a:stretch>
            <a:fillRect/>
          </a:stretch>
        </p:blipFill>
        <p:spPr>
          <a:xfrm>
            <a:off x="0" y="20006"/>
            <a:ext cx="12192000" cy="1593273"/>
          </a:xfrm>
          <a:prstGeom prst="rect">
            <a:avLst/>
          </a:prstGeom>
        </p:spPr>
      </p:pic>
      <p:sp>
        <p:nvSpPr>
          <p:cNvPr id="5" name="Tekstfelt 4">
            <a:extLst>
              <a:ext uri="{FF2B5EF4-FFF2-40B4-BE49-F238E27FC236}">
                <a16:creationId xmlns:a16="http://schemas.microsoft.com/office/drawing/2014/main" id="{BE8B8065-3AC6-8C4C-8654-D8C10D59D009}"/>
              </a:ext>
            </a:extLst>
          </p:cNvPr>
          <p:cNvSpPr txBox="1"/>
          <p:nvPr/>
        </p:nvSpPr>
        <p:spPr>
          <a:xfrm>
            <a:off x="1915889" y="5358063"/>
            <a:ext cx="2158805" cy="369332"/>
          </a:xfrm>
          <a:prstGeom prst="rect">
            <a:avLst/>
          </a:prstGeom>
          <a:noFill/>
        </p:spPr>
        <p:txBody>
          <a:bodyPr wrap="square" rtlCol="0">
            <a:spAutoFit/>
          </a:bodyPr>
          <a:lstStyle/>
          <a:p>
            <a:r>
              <a:rPr lang="da-DK" dirty="0"/>
              <a:t>1102 kJ = 262 kcal</a:t>
            </a:r>
          </a:p>
        </p:txBody>
      </p:sp>
      <p:sp>
        <p:nvSpPr>
          <p:cNvPr id="10" name="Tekstfelt 9">
            <a:extLst>
              <a:ext uri="{FF2B5EF4-FFF2-40B4-BE49-F238E27FC236}">
                <a16:creationId xmlns:a16="http://schemas.microsoft.com/office/drawing/2014/main" id="{21C29F64-8B9C-7E4C-8B51-3B404BFA9F70}"/>
              </a:ext>
            </a:extLst>
          </p:cNvPr>
          <p:cNvSpPr txBox="1"/>
          <p:nvPr/>
        </p:nvSpPr>
        <p:spPr>
          <a:xfrm>
            <a:off x="5582651" y="5374105"/>
            <a:ext cx="2614864" cy="369332"/>
          </a:xfrm>
          <a:prstGeom prst="rect">
            <a:avLst/>
          </a:prstGeom>
          <a:noFill/>
        </p:spPr>
        <p:txBody>
          <a:bodyPr wrap="square" rtlCol="0">
            <a:spAutoFit/>
          </a:bodyPr>
          <a:lstStyle/>
          <a:p>
            <a:r>
              <a:rPr lang="da-DK" dirty="0"/>
              <a:t>1187 kJ = 283 kcal</a:t>
            </a:r>
          </a:p>
        </p:txBody>
      </p:sp>
    </p:spTree>
    <p:extLst>
      <p:ext uri="{BB962C8B-B14F-4D97-AF65-F5344CB8AC3E}">
        <p14:creationId xmlns:p14="http://schemas.microsoft.com/office/powerpoint/2010/main" val="5914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4522256" y="1577293"/>
            <a:ext cx="2686050" cy="715005"/>
          </a:xfrm>
        </p:spPr>
        <p:txBody>
          <a:bodyPr>
            <a:normAutofit/>
          </a:bodyPr>
          <a:lstStyle/>
          <a:p>
            <a:r>
              <a:rPr lang="da-DK" sz="4000" dirty="0"/>
              <a:t>Aftensmad</a:t>
            </a:r>
          </a:p>
        </p:txBody>
      </p:sp>
      <p:sp>
        <p:nvSpPr>
          <p:cNvPr id="3" name="Undertitel 2">
            <a:extLst>
              <a:ext uri="{FF2B5EF4-FFF2-40B4-BE49-F238E27FC236}">
                <a16:creationId xmlns:a16="http://schemas.microsoft.com/office/drawing/2014/main" id="{F1502FFE-002F-4046-AE73-15AE8DC91944}"/>
              </a:ext>
            </a:extLst>
          </p:cNvPr>
          <p:cNvSpPr>
            <a:spLocks noGrp="1"/>
          </p:cNvSpPr>
          <p:nvPr>
            <p:ph type="subTitle" idx="1"/>
          </p:nvPr>
        </p:nvSpPr>
        <p:spPr>
          <a:xfrm>
            <a:off x="2683781" y="6404736"/>
            <a:ext cx="6363000" cy="376865"/>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En lille hamburger, 100 g pommes frites og ½ liter sodavand indeholder 2632 kJ.</a:t>
            </a:r>
          </a:p>
        </p:txBody>
      </p:sp>
      <p:pic>
        <p:nvPicPr>
          <p:cNvPr id="6" name="Billede 5">
            <a:extLst>
              <a:ext uri="{FF2B5EF4-FFF2-40B4-BE49-F238E27FC236}">
                <a16:creationId xmlns:a16="http://schemas.microsoft.com/office/drawing/2014/main" id="{6C64EAA3-3BC1-4EB0-AFC8-06EDABBC174D}"/>
              </a:ext>
            </a:extLst>
          </p:cNvPr>
          <p:cNvPicPr>
            <a:picLocks noChangeAspect="1"/>
          </p:cNvPicPr>
          <p:nvPr/>
        </p:nvPicPr>
        <p:blipFill rotWithShape="1">
          <a:blip r:embed="rId2">
            <a:extLst>
              <a:ext uri="{28A0092B-C50C-407E-A947-70E740481C1C}">
                <a14:useLocalDpi xmlns:a14="http://schemas.microsoft.com/office/drawing/2010/main" val="0"/>
              </a:ext>
            </a:extLst>
          </a:blip>
          <a:srcRect b="17005"/>
          <a:stretch/>
        </p:blipFill>
        <p:spPr>
          <a:xfrm>
            <a:off x="1599238" y="2739986"/>
            <a:ext cx="5806124" cy="2618078"/>
          </a:xfrm>
          <a:prstGeom prst="rect">
            <a:avLst/>
          </a:prstGeom>
        </p:spPr>
      </p:pic>
      <p:pic>
        <p:nvPicPr>
          <p:cNvPr id="8" name="Billede 7">
            <a:extLst>
              <a:ext uri="{FF2B5EF4-FFF2-40B4-BE49-F238E27FC236}">
                <a16:creationId xmlns:a16="http://schemas.microsoft.com/office/drawing/2014/main" id="{98B03486-1D52-4E9A-B9A8-EF764830C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659" y="2750856"/>
            <a:ext cx="3143408" cy="2766900"/>
          </a:xfrm>
          <a:prstGeom prst="rect">
            <a:avLst/>
          </a:prstGeom>
        </p:spPr>
      </p:pic>
      <p:pic>
        <p:nvPicPr>
          <p:cNvPr id="7" name="Billede 6">
            <a:extLst>
              <a:ext uri="{FF2B5EF4-FFF2-40B4-BE49-F238E27FC236}">
                <a16:creationId xmlns:a16="http://schemas.microsoft.com/office/drawing/2014/main" id="{6394F855-437E-4E04-A297-3CFCFF0E3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9" name="Tekstfelt 8">
            <a:extLst>
              <a:ext uri="{FF2B5EF4-FFF2-40B4-BE49-F238E27FC236}">
                <a16:creationId xmlns:a16="http://schemas.microsoft.com/office/drawing/2014/main" id="{779DF5FB-3548-4300-956E-D91F14F13007}"/>
              </a:ext>
            </a:extLst>
          </p:cNvPr>
          <p:cNvSpPr txBox="1"/>
          <p:nvPr/>
        </p:nvSpPr>
        <p:spPr>
          <a:xfrm>
            <a:off x="117802" y="3563366"/>
            <a:ext cx="1590261" cy="646331"/>
          </a:xfrm>
          <a:prstGeom prst="rect">
            <a:avLst/>
          </a:prstGeom>
          <a:noFill/>
        </p:spPr>
        <p:txBody>
          <a:bodyPr wrap="square" rtlCol="0">
            <a:spAutoFit/>
          </a:bodyPr>
          <a:lstStyle/>
          <a:p>
            <a:r>
              <a:rPr lang="da-DK" sz="1200" dirty="0"/>
              <a:t>66 g spidskål bidrager med 44 mg C-vitamin og 164 mg kalium</a:t>
            </a:r>
          </a:p>
        </p:txBody>
      </p:sp>
      <p:sp>
        <p:nvSpPr>
          <p:cNvPr id="10" name="Tekstfelt 9">
            <a:extLst>
              <a:ext uri="{FF2B5EF4-FFF2-40B4-BE49-F238E27FC236}">
                <a16:creationId xmlns:a16="http://schemas.microsoft.com/office/drawing/2014/main" id="{852E46C3-8A24-4F54-940A-9ED1AE86A54B}"/>
              </a:ext>
            </a:extLst>
          </p:cNvPr>
          <p:cNvSpPr txBox="1"/>
          <p:nvPr/>
        </p:nvSpPr>
        <p:spPr>
          <a:xfrm>
            <a:off x="3908692" y="3616526"/>
            <a:ext cx="1296041" cy="646331"/>
          </a:xfrm>
          <a:prstGeom prst="rect">
            <a:avLst/>
          </a:prstGeom>
          <a:noFill/>
        </p:spPr>
        <p:txBody>
          <a:bodyPr wrap="square" rtlCol="0">
            <a:spAutoFit/>
          </a:bodyPr>
          <a:lstStyle/>
          <a:p>
            <a:r>
              <a:rPr lang="da-DK" sz="1200" dirty="0"/>
              <a:t>100 g oksekød bidrager med 19,7 g protein</a:t>
            </a:r>
          </a:p>
        </p:txBody>
      </p:sp>
      <p:sp>
        <p:nvSpPr>
          <p:cNvPr id="11" name="Tekstfelt 10">
            <a:extLst>
              <a:ext uri="{FF2B5EF4-FFF2-40B4-BE49-F238E27FC236}">
                <a16:creationId xmlns:a16="http://schemas.microsoft.com/office/drawing/2014/main" id="{CB36B022-2FDF-4008-8300-5F0A536D92A1}"/>
              </a:ext>
            </a:extLst>
          </p:cNvPr>
          <p:cNvSpPr txBox="1"/>
          <p:nvPr/>
        </p:nvSpPr>
        <p:spPr>
          <a:xfrm>
            <a:off x="504939" y="4686759"/>
            <a:ext cx="1590261" cy="830997"/>
          </a:xfrm>
          <a:prstGeom prst="rect">
            <a:avLst/>
          </a:prstGeom>
          <a:noFill/>
        </p:spPr>
        <p:txBody>
          <a:bodyPr wrap="square" rtlCol="0">
            <a:spAutoFit/>
          </a:bodyPr>
          <a:lstStyle/>
          <a:p>
            <a:r>
              <a:rPr lang="da-DK" sz="1200" dirty="0"/>
              <a:t>70 g flåede tomater bidrager med 0,5 </a:t>
            </a:r>
            <a:r>
              <a:rPr lang="da-DK" sz="1200" dirty="0" err="1"/>
              <a:t>aTE</a:t>
            </a:r>
            <a:r>
              <a:rPr lang="da-DK" sz="1200" dirty="0"/>
              <a:t> E-vitamin og 21 RE A-vitamin</a:t>
            </a:r>
          </a:p>
        </p:txBody>
      </p:sp>
      <p:sp>
        <p:nvSpPr>
          <p:cNvPr id="12" name="Tekstfelt 11">
            <a:extLst>
              <a:ext uri="{FF2B5EF4-FFF2-40B4-BE49-F238E27FC236}">
                <a16:creationId xmlns:a16="http://schemas.microsoft.com/office/drawing/2014/main" id="{52BA9715-EF60-495A-B3D0-C80662AEFD1A}"/>
              </a:ext>
            </a:extLst>
          </p:cNvPr>
          <p:cNvSpPr txBox="1"/>
          <p:nvPr/>
        </p:nvSpPr>
        <p:spPr>
          <a:xfrm>
            <a:off x="3927271" y="4378448"/>
            <a:ext cx="1590261" cy="830997"/>
          </a:xfrm>
          <a:prstGeom prst="rect">
            <a:avLst/>
          </a:prstGeom>
          <a:noFill/>
        </p:spPr>
        <p:txBody>
          <a:bodyPr wrap="square" rtlCol="0">
            <a:spAutoFit/>
          </a:bodyPr>
          <a:lstStyle/>
          <a:p>
            <a:r>
              <a:rPr lang="da-DK" sz="1200" dirty="0"/>
              <a:t>75 g fuldkorns lasagneplader bidrager med 5,2 g kostfibre</a:t>
            </a:r>
          </a:p>
        </p:txBody>
      </p:sp>
      <p:sp>
        <p:nvSpPr>
          <p:cNvPr id="17" name="Tekstfelt 16">
            <a:extLst>
              <a:ext uri="{FF2B5EF4-FFF2-40B4-BE49-F238E27FC236}">
                <a16:creationId xmlns:a16="http://schemas.microsoft.com/office/drawing/2014/main" id="{66171DD0-115C-4F74-9690-629FD8A9C368}"/>
              </a:ext>
            </a:extLst>
          </p:cNvPr>
          <p:cNvSpPr txBox="1"/>
          <p:nvPr/>
        </p:nvSpPr>
        <p:spPr>
          <a:xfrm>
            <a:off x="8617462" y="2367827"/>
            <a:ext cx="3002605" cy="492443"/>
          </a:xfrm>
          <a:prstGeom prst="rect">
            <a:avLst/>
          </a:prstGeom>
          <a:noFill/>
        </p:spPr>
        <p:txBody>
          <a:bodyPr wrap="square" rtlCol="0">
            <a:spAutoFit/>
          </a:bodyPr>
          <a:lstStyle/>
          <a:p>
            <a:r>
              <a:rPr lang="da-DK" sz="1300" dirty="0">
                <a:solidFill>
                  <a:schemeClr val="accent1">
                    <a:lumMod val="60000"/>
                    <a:lumOff val="40000"/>
                  </a:schemeClr>
                </a:solidFill>
              </a:rPr>
              <a:t>Tip: For at forbrænde 2632 kJ skal du fx</a:t>
            </a:r>
          </a:p>
          <a:p>
            <a:r>
              <a:rPr lang="da-DK" sz="1300" dirty="0">
                <a:solidFill>
                  <a:schemeClr val="accent1">
                    <a:lumMod val="60000"/>
                    <a:lumOff val="40000"/>
                  </a:schemeClr>
                </a:solidFill>
              </a:rPr>
              <a:t>spille håndbold i ca. 2 timer.</a:t>
            </a:r>
          </a:p>
        </p:txBody>
      </p:sp>
      <p:cxnSp>
        <p:nvCxnSpPr>
          <p:cNvPr id="18" name="Lige forbindelse 17">
            <a:extLst>
              <a:ext uri="{FF2B5EF4-FFF2-40B4-BE49-F238E27FC236}">
                <a16:creationId xmlns:a16="http://schemas.microsoft.com/office/drawing/2014/main" id="{6F57E70C-58FF-4149-A61D-E1B08B8CF1ED}"/>
              </a:ext>
            </a:extLst>
          </p:cNvPr>
          <p:cNvCxnSpPr>
            <a:cxnSpLocks/>
          </p:cNvCxnSpPr>
          <p:nvPr/>
        </p:nvCxnSpPr>
        <p:spPr>
          <a:xfrm>
            <a:off x="1590261" y="3732634"/>
            <a:ext cx="80105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97E1DAC1-D989-4181-8BE6-CA9667D49FA8}"/>
              </a:ext>
            </a:extLst>
          </p:cNvPr>
          <p:cNvCxnSpPr>
            <a:cxnSpLocks/>
          </p:cNvCxnSpPr>
          <p:nvPr/>
        </p:nvCxnSpPr>
        <p:spPr>
          <a:xfrm>
            <a:off x="3315060" y="3939692"/>
            <a:ext cx="6356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006AE308-74D6-4E16-A044-44AB400789BB}"/>
              </a:ext>
            </a:extLst>
          </p:cNvPr>
          <p:cNvCxnSpPr>
            <a:cxnSpLocks/>
          </p:cNvCxnSpPr>
          <p:nvPr/>
        </p:nvCxnSpPr>
        <p:spPr>
          <a:xfrm>
            <a:off x="3453414" y="4516433"/>
            <a:ext cx="53076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A4605799-B3B3-470F-A20A-CA2CBF78D62E}"/>
              </a:ext>
            </a:extLst>
          </p:cNvPr>
          <p:cNvCxnSpPr>
            <a:cxnSpLocks/>
          </p:cNvCxnSpPr>
          <p:nvPr/>
        </p:nvCxnSpPr>
        <p:spPr>
          <a:xfrm>
            <a:off x="1908699" y="4808048"/>
            <a:ext cx="865747" cy="9706"/>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E1F99341-B7D6-6540-B2C2-504A05C17DB8}"/>
              </a:ext>
            </a:extLst>
          </p:cNvPr>
          <p:cNvPicPr>
            <a:picLocks noChangeAspect="1"/>
          </p:cNvPicPr>
          <p:nvPr/>
        </p:nvPicPr>
        <p:blipFill>
          <a:blip r:embed="rId5"/>
          <a:stretch>
            <a:fillRect/>
          </a:stretch>
        </p:blipFill>
        <p:spPr>
          <a:xfrm>
            <a:off x="0" y="1459"/>
            <a:ext cx="12192000" cy="1593273"/>
          </a:xfrm>
          <a:prstGeom prst="rect">
            <a:avLst/>
          </a:prstGeom>
        </p:spPr>
      </p:pic>
      <p:sp>
        <p:nvSpPr>
          <p:cNvPr id="5" name="Tekstfelt 4">
            <a:extLst>
              <a:ext uri="{FF2B5EF4-FFF2-40B4-BE49-F238E27FC236}">
                <a16:creationId xmlns:a16="http://schemas.microsoft.com/office/drawing/2014/main" id="{33098DB8-E58D-C945-9B38-9755DA62A0B2}"/>
              </a:ext>
            </a:extLst>
          </p:cNvPr>
          <p:cNvSpPr txBox="1"/>
          <p:nvPr/>
        </p:nvSpPr>
        <p:spPr>
          <a:xfrm>
            <a:off x="1998948" y="5691128"/>
            <a:ext cx="2075747" cy="369332"/>
          </a:xfrm>
          <a:prstGeom prst="rect">
            <a:avLst/>
          </a:prstGeom>
          <a:noFill/>
        </p:spPr>
        <p:txBody>
          <a:bodyPr wrap="square" rtlCol="0">
            <a:spAutoFit/>
          </a:bodyPr>
          <a:lstStyle/>
          <a:p>
            <a:r>
              <a:rPr lang="da-DK" dirty="0"/>
              <a:t>2553 kJ = 608 kcal</a:t>
            </a:r>
          </a:p>
        </p:txBody>
      </p:sp>
      <p:sp>
        <p:nvSpPr>
          <p:cNvPr id="13" name="Tekstfelt 12">
            <a:extLst>
              <a:ext uri="{FF2B5EF4-FFF2-40B4-BE49-F238E27FC236}">
                <a16:creationId xmlns:a16="http://schemas.microsoft.com/office/drawing/2014/main" id="{9C5BFB53-DC17-154B-91A6-A3543C4F505A}"/>
              </a:ext>
            </a:extLst>
          </p:cNvPr>
          <p:cNvSpPr txBox="1"/>
          <p:nvPr/>
        </p:nvSpPr>
        <p:spPr>
          <a:xfrm>
            <a:off x="5469406" y="5691128"/>
            <a:ext cx="2230805" cy="369332"/>
          </a:xfrm>
          <a:prstGeom prst="rect">
            <a:avLst/>
          </a:prstGeom>
          <a:noFill/>
        </p:spPr>
        <p:txBody>
          <a:bodyPr wrap="square" rtlCol="0">
            <a:spAutoFit/>
          </a:bodyPr>
          <a:lstStyle/>
          <a:p>
            <a:r>
              <a:rPr lang="da-DK" dirty="0"/>
              <a:t>2632 kJ = 627 kcal</a:t>
            </a:r>
          </a:p>
        </p:txBody>
      </p:sp>
    </p:spTree>
    <p:extLst>
      <p:ext uri="{BB962C8B-B14F-4D97-AF65-F5344CB8AC3E}">
        <p14:creationId xmlns:p14="http://schemas.microsoft.com/office/powerpoint/2010/main" val="388580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0806CAA-E653-8F4B-3C11-39A1F96EBE1B}"/>
              </a:ext>
            </a:extLst>
          </p:cNvPr>
          <p:cNvGraphicFramePr>
            <a:graphicFrameLocks/>
          </p:cNvGraphicFramePr>
          <p:nvPr>
            <p:extLst>
              <p:ext uri="{D42A27DB-BD31-4B8C-83A1-F6EECF244321}">
                <p14:modId xmlns:p14="http://schemas.microsoft.com/office/powerpoint/2010/main" val="1335427191"/>
              </p:ext>
            </p:extLst>
          </p:nvPr>
        </p:nvGraphicFramePr>
        <p:xfrm>
          <a:off x="2964299" y="2089946"/>
          <a:ext cx="4947961" cy="3095649"/>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3247952" y="6328352"/>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4256025" y="3605398"/>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5438280" y="2856814"/>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5815482" y="3707873"/>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5869462" y="2513901"/>
            <a:ext cx="1331852"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6422700" y="4120727"/>
            <a:ext cx="1217050"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3270022" y="4232541"/>
            <a:ext cx="1426216"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0" name="Tekstfelt 19">
            <a:extLst>
              <a:ext uri="{FF2B5EF4-FFF2-40B4-BE49-F238E27FC236}">
                <a16:creationId xmlns:a16="http://schemas.microsoft.com/office/drawing/2014/main" id="{9C8FCA41-BEAD-614D-BC75-8FED702D601F}"/>
              </a:ext>
            </a:extLst>
          </p:cNvPr>
          <p:cNvSpPr txBox="1"/>
          <p:nvPr/>
        </p:nvSpPr>
        <p:spPr>
          <a:xfrm>
            <a:off x="3842014" y="5239451"/>
            <a:ext cx="3483256"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6" name="Tekstfelt 5">
            <a:extLst>
              <a:ext uri="{FF2B5EF4-FFF2-40B4-BE49-F238E27FC236}">
                <a16:creationId xmlns:a16="http://schemas.microsoft.com/office/drawing/2014/main" id="{3316B13D-3D8F-F1BD-08CE-8F70E2EB4C79}"/>
              </a:ext>
            </a:extLst>
          </p:cNvPr>
          <p:cNvSpPr txBox="1"/>
          <p:nvPr/>
        </p:nvSpPr>
        <p:spPr>
          <a:xfrm>
            <a:off x="5528422" y="4537760"/>
            <a:ext cx="1188349" cy="461665"/>
          </a:xfrm>
          <a:prstGeom prst="rect">
            <a:avLst/>
          </a:prstGeom>
          <a:noFill/>
        </p:spPr>
        <p:txBody>
          <a:bodyPr wrap="square" rtlCol="0">
            <a:spAutoFit/>
          </a:bodyPr>
          <a:lstStyle/>
          <a:p>
            <a:r>
              <a:rPr lang="en-US" sz="1200" dirty="0" err="1"/>
              <a:t>Heraf</a:t>
            </a:r>
            <a:r>
              <a:rPr lang="en-US" sz="1200" dirty="0"/>
              <a:t> </a:t>
            </a:r>
            <a:r>
              <a:rPr lang="en-US" sz="1200" dirty="0" err="1"/>
              <a:t>mættet</a:t>
            </a:r>
            <a:r>
              <a:rPr lang="en-US" sz="1200" dirty="0"/>
              <a:t> </a:t>
            </a:r>
            <a:r>
              <a:rPr lang="en-US" sz="1200" dirty="0" err="1"/>
              <a:t>fedt</a:t>
            </a:r>
            <a:r>
              <a:rPr lang="en-US" sz="1200" dirty="0"/>
              <a:t>: max 10 E%</a:t>
            </a:r>
          </a:p>
        </p:txBody>
      </p:sp>
      <p:pic>
        <p:nvPicPr>
          <p:cNvPr id="5" name="Billede 4">
            <a:extLst>
              <a:ext uri="{FF2B5EF4-FFF2-40B4-BE49-F238E27FC236}">
                <a16:creationId xmlns:a16="http://schemas.microsoft.com/office/drawing/2014/main" id="{B5BB5405-1046-7049-BE78-6FF9B0C0DDD7}"/>
              </a:ext>
            </a:extLst>
          </p:cNvPr>
          <p:cNvPicPr>
            <a:picLocks noChangeAspect="1"/>
          </p:cNvPicPr>
          <p:nvPr/>
        </p:nvPicPr>
        <p:blipFill>
          <a:blip r:embed="rId6"/>
          <a:stretch>
            <a:fillRect/>
          </a:stretch>
        </p:blipFill>
        <p:spPr>
          <a:xfrm>
            <a:off x="0" y="-30385"/>
            <a:ext cx="12192000" cy="1593273"/>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6E2C37F0-2F98-9F4B-A693-A1DFDF7C3AF1}"/>
              </a:ext>
            </a:extLst>
          </p:cNvPr>
          <p:cNvSpPr>
            <a:spLocks noGrp="1"/>
          </p:cNvSpPr>
          <p:nvPr>
            <p:ph type="body" idx="1"/>
          </p:nvPr>
        </p:nvSpPr>
        <p:spPr>
          <a:xfrm>
            <a:off x="3267388" y="1826819"/>
            <a:ext cx="5157787" cy="823912"/>
          </a:xfrm>
        </p:spPr>
        <p:txBody>
          <a:bodyPr/>
          <a:lstStyle/>
          <a:p>
            <a:pPr algn="ctr"/>
            <a:r>
              <a:rPr lang="da-DK" dirty="0"/>
              <a:t>Makronæringsstoffordeling dagskostforslag</a:t>
            </a:r>
          </a:p>
        </p:txBody>
      </p:sp>
      <p:pic>
        <p:nvPicPr>
          <p:cNvPr id="8" name="Pladsholder til indhold 7">
            <a:extLst>
              <a:ext uri="{FF2B5EF4-FFF2-40B4-BE49-F238E27FC236}">
                <a16:creationId xmlns:a16="http://schemas.microsoft.com/office/drawing/2014/main" id="{E6F7D92F-11A1-8C4A-BF5F-00AB108AF803}"/>
              </a:ext>
            </a:extLst>
          </p:cNvPr>
          <p:cNvPicPr>
            <a:picLocks noGrp="1" noChangeAspect="1"/>
          </p:cNvPicPr>
          <p:nvPr>
            <p:ph sz="half" idx="2"/>
          </p:nvPr>
        </p:nvPicPr>
        <p:blipFill>
          <a:blip r:embed="rId2"/>
          <a:stretch>
            <a:fillRect/>
          </a:stretch>
        </p:blipFill>
        <p:spPr>
          <a:xfrm>
            <a:off x="3267388" y="2962810"/>
            <a:ext cx="5157787" cy="3060429"/>
          </a:xfrm>
          <a:prstGeom prst="rect">
            <a:avLst/>
          </a:prstGeom>
        </p:spPr>
      </p:pic>
      <p:pic>
        <p:nvPicPr>
          <p:cNvPr id="7" name="Billede 6">
            <a:extLst>
              <a:ext uri="{FF2B5EF4-FFF2-40B4-BE49-F238E27FC236}">
                <a16:creationId xmlns:a16="http://schemas.microsoft.com/office/drawing/2014/main" id="{966D8BC0-3D46-284D-A467-44E3F4283758}"/>
              </a:ext>
            </a:extLst>
          </p:cNvPr>
          <p:cNvPicPr>
            <a:picLocks noChangeAspect="1"/>
          </p:cNvPicPr>
          <p:nvPr/>
        </p:nvPicPr>
        <p:blipFill>
          <a:blip r:embed="rId3"/>
          <a:stretch>
            <a:fillRect/>
          </a:stretch>
        </p:blipFill>
        <p:spPr>
          <a:xfrm>
            <a:off x="0" y="18167"/>
            <a:ext cx="12192000" cy="1593273"/>
          </a:xfrm>
          <a:prstGeom prst="rect">
            <a:avLst/>
          </a:prstGeom>
        </p:spPr>
      </p:pic>
      <p:pic>
        <p:nvPicPr>
          <p:cNvPr id="2" name="Billede 1">
            <a:extLst>
              <a:ext uri="{FF2B5EF4-FFF2-40B4-BE49-F238E27FC236}">
                <a16:creationId xmlns:a16="http://schemas.microsoft.com/office/drawing/2014/main" id="{FCACC2FD-0FD5-E289-B83B-AB585EAAE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77024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2729131"/>
            <a:ext cx="10515600" cy="3447831"/>
          </a:xfrm>
        </p:spPr>
        <p:txBody>
          <a:bodyPr>
            <a:normAutofit/>
          </a:bodyPr>
          <a:lstStyle/>
          <a:p>
            <a:pPr marL="0" indent="0" algn="ctr">
              <a:buNone/>
            </a:pPr>
            <a:r>
              <a:rPr lang="da-DK" sz="4000" b="1" dirty="0"/>
              <a:t>Råderumsfødevarer</a:t>
            </a:r>
            <a:endParaRPr lang="da-DK" sz="3200" dirty="0"/>
          </a:p>
          <a:p>
            <a:pPr marL="0" indent="0" algn="ctr">
              <a:buNone/>
            </a:pPr>
            <a:r>
              <a:rPr lang="da-DK" sz="3200" i="1" dirty="0"/>
              <a:t> Kalorier fra bl.a. slik, chokolade, kage, is, dessert og</a:t>
            </a:r>
          </a:p>
          <a:p>
            <a:pPr marL="0" indent="0" algn="ctr">
              <a:buNone/>
            </a:pPr>
            <a:r>
              <a:rPr lang="da-DK" sz="3200" i="1" dirty="0"/>
              <a:t>snackbarer, sodavand, energidrikke samt</a:t>
            </a:r>
          </a:p>
          <a:p>
            <a:pPr marL="0" indent="0" algn="ctr">
              <a:buNone/>
            </a:pPr>
            <a:r>
              <a:rPr lang="da-DK" sz="3200" i="1" dirty="0"/>
              <a:t>kunstigt sødede varianter bidrager med energi uden samtidig at indeholde vitaminer og mineraler. </a:t>
            </a:r>
          </a:p>
          <a:p>
            <a:pPr marL="0" indent="0" algn="ctr">
              <a:buNone/>
            </a:pPr>
            <a:r>
              <a:rPr lang="da-DK" sz="3200" i="1" dirty="0"/>
              <a:t>Det kaldes for råderumsfødevarer.</a:t>
            </a:r>
          </a:p>
          <a:p>
            <a:pPr marL="0" indent="0" algn="ctr">
              <a:buNone/>
            </a:pPr>
            <a:endParaRPr lang="da-DK" sz="3200" i="1" dirty="0"/>
          </a:p>
          <a:p>
            <a:pPr marL="0" indent="0">
              <a:buNone/>
            </a:pPr>
            <a:endParaRPr lang="da-DK" sz="2400" dirty="0"/>
          </a:p>
          <a:p>
            <a:pPr marL="0" indent="0">
              <a:buNone/>
            </a:pPr>
            <a:endParaRPr lang="da-DK" dirty="0"/>
          </a:p>
        </p:txBody>
      </p:sp>
      <p:pic>
        <p:nvPicPr>
          <p:cNvPr id="6" name="Billede 5">
            <a:extLst>
              <a:ext uri="{FF2B5EF4-FFF2-40B4-BE49-F238E27FC236}">
                <a16:creationId xmlns:a16="http://schemas.microsoft.com/office/drawing/2014/main" id="{FB25B8F7-4E74-44B8-8236-80EF5655D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pic>
        <p:nvPicPr>
          <p:cNvPr id="4" name="Billede 3">
            <a:extLst>
              <a:ext uri="{FF2B5EF4-FFF2-40B4-BE49-F238E27FC236}">
                <a16:creationId xmlns:a16="http://schemas.microsoft.com/office/drawing/2014/main" id="{3C85B037-C03D-974C-BDE9-68BEEC7B9610}"/>
              </a:ext>
            </a:extLst>
          </p:cNvPr>
          <p:cNvPicPr>
            <a:picLocks noChangeAspect="1"/>
          </p:cNvPicPr>
          <p:nvPr/>
        </p:nvPicPr>
        <p:blipFill>
          <a:blip r:embed="rId4"/>
          <a:stretch>
            <a:fillRect/>
          </a:stretch>
        </p:blipFill>
        <p:spPr>
          <a:xfrm>
            <a:off x="0" y="3463"/>
            <a:ext cx="12192000" cy="1593273"/>
          </a:xfrm>
          <a:prstGeom prst="rect">
            <a:avLst/>
          </a:prstGeom>
        </p:spPr>
      </p:pic>
    </p:spTree>
    <p:extLst>
      <p:ext uri="{BB962C8B-B14F-4D97-AF65-F5344CB8AC3E}">
        <p14:creationId xmlns:p14="http://schemas.microsoft.com/office/powerpoint/2010/main" val="1728166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669470"/>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3122312"/>
            <a:ext cx="1063155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Beregneren kan anvendes til personer, der ønsker enten vægttab, vægtvedligehold, vægtøgning eller bare ønsker en madplan med sunde og lækre retter.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Se denne korte </a:t>
            </a:r>
            <a:r>
              <a:rPr kumimoji="0" lang="da-DK" sz="1800" b="0" i="0" u="sng" strike="noStrike" kern="1200" cap="none" spc="0" normalizeH="0" baseline="0" noProof="0" dirty="0">
                <a:ln>
                  <a:noFill/>
                </a:ln>
                <a:solidFill>
                  <a:srgbClr val="07243B"/>
                </a:solidFill>
                <a:effectLst/>
                <a:uLnTx/>
                <a:uFillTx/>
                <a:latin typeface="LF Press Sans"/>
                <a:ea typeface="+mn-ea"/>
                <a:cs typeface="+mn-cs"/>
                <a:hlinkClick r:id="rId2" tooltip="Lav Personlige Måltidsplaner Med Måltidsberegneren 16 February 2024"/>
              </a:rPr>
              <a:t>videoguide (2:31 min)</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 og find ud af, hvordan du nemt kan bruge Måltidsberegneren.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12529"/>
                </a:solidFill>
                <a:effectLst/>
                <a:uLnTx/>
                <a:uFillTx/>
                <a:latin typeface="LF Press Sans"/>
                <a:ea typeface="+mn-ea"/>
                <a:cs typeface="+mn-cs"/>
              </a:rPr>
              <a:t>Måltidsberegner - Lav personlige måltidsplaner tryk her </a:t>
            </a:r>
            <a:r>
              <a:rPr kumimoji="0" lang="da-DK" sz="1800" b="0" i="0" u="none" strike="noStrike" kern="1200" cap="none" spc="0" normalizeH="0" baseline="0" noProof="0" dirty="0" err="1">
                <a:ln>
                  <a:noFill/>
                </a:ln>
                <a:solidFill>
                  <a:srgbClr val="212529"/>
                </a:solidFill>
                <a:effectLst/>
                <a:uLnTx/>
                <a:uFillTx/>
                <a:latin typeface="LF Press Sans"/>
                <a:ea typeface="+mn-ea"/>
                <a:cs typeface="+mn-cs"/>
              </a:rPr>
              <a:t>https</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a:t>
            </a:r>
            <a:r>
              <a:rPr kumimoji="0" lang="da-DK" sz="1800" b="0" i="0" u="none" strike="noStrike" kern="1200" cap="none" spc="0" normalizeH="0" baseline="0" noProof="0" dirty="0" err="1">
                <a:ln>
                  <a:noFill/>
                </a:ln>
                <a:solidFill>
                  <a:srgbClr val="212529"/>
                </a:solidFill>
                <a:effectLst/>
                <a:uLnTx/>
                <a:uFillTx/>
                <a:latin typeface="LF Press Sans"/>
                <a:ea typeface="+mn-ea"/>
                <a:cs typeface="+mn-cs"/>
              </a:rPr>
              <a:t>www.ernaeringsfokus.dk</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a:t>
            </a:r>
            <a:r>
              <a:rPr kumimoji="0" lang="da-DK" sz="1800" b="0" i="0" u="none" strike="noStrike" kern="1200" cap="none" spc="0" normalizeH="0" baseline="0" noProof="0" dirty="0" err="1">
                <a:ln>
                  <a:noFill/>
                </a:ln>
                <a:solidFill>
                  <a:srgbClr val="212529"/>
                </a:solidFill>
                <a:effectLst/>
                <a:uLnTx/>
                <a:uFillTx/>
                <a:latin typeface="LF Press Sans"/>
                <a:ea typeface="+mn-ea"/>
                <a:cs typeface="+mn-cs"/>
              </a:rPr>
              <a:t>maaltidsberegner</a:t>
            </a:r>
            <a:r>
              <a:rPr kumimoji="0" lang="da-DK" sz="1800" b="0" i="0" u="none" strike="noStrike" kern="1200" cap="none" spc="0" normalizeH="0" baseline="0" noProof="0" dirty="0">
                <a:ln>
                  <a:noFill/>
                </a:ln>
                <a:solidFill>
                  <a:srgbClr val="212529"/>
                </a:solidFill>
                <a:effectLst/>
                <a:uLnTx/>
                <a:uFillTx/>
                <a:latin typeface="LF Press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2529"/>
              </a:solidFill>
              <a:effectLst/>
              <a:uLnTx/>
              <a:uFillTx/>
              <a:latin typeface="LF Press Sans"/>
              <a:ea typeface="+mn-ea"/>
              <a:cs typeface="+mn-cs"/>
            </a:endParaRPr>
          </a:p>
        </p:txBody>
      </p:sp>
      <p:pic>
        <p:nvPicPr>
          <p:cNvPr id="4" name="Billede 3">
            <a:extLst>
              <a:ext uri="{FF2B5EF4-FFF2-40B4-BE49-F238E27FC236}">
                <a16:creationId xmlns:a16="http://schemas.microsoft.com/office/drawing/2014/main" id="{840D1AB7-2590-3448-9B2E-E51206F9DFA7}"/>
              </a:ext>
            </a:extLst>
          </p:cNvPr>
          <p:cNvPicPr>
            <a:picLocks noChangeAspect="1"/>
          </p:cNvPicPr>
          <p:nvPr/>
        </p:nvPicPr>
        <p:blipFill>
          <a:blip r:embed="rId3"/>
          <a:stretch>
            <a:fillRect/>
          </a:stretch>
        </p:blipFill>
        <p:spPr>
          <a:xfrm>
            <a:off x="0" y="21196"/>
            <a:ext cx="12192000" cy="1580231"/>
          </a:xfrm>
          <a:prstGeom prst="rect">
            <a:avLst/>
          </a:prstGeom>
        </p:spPr>
      </p:pic>
    </p:spTree>
    <p:extLst>
      <p:ext uri="{BB962C8B-B14F-4D97-AF65-F5344CB8AC3E}">
        <p14:creationId xmlns:p14="http://schemas.microsoft.com/office/powerpoint/2010/main" val="230232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Miljø- og Fødevareministeriets officielle ernæringsmærke, der på en enkel og synlig måde gør det nemmere at finde de sundere fødevarer og madretter. </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brød, knækbrød og pasta med fuldkornslogoet. Børn i alderen 4-10 år anbefales 40-70 gram fuldkorn om dagen, da de ikke spiser så meget mad, mens den øvrige, raske befolkning anbefales at spise 90 gram fuldkorn om dagen. </a:t>
            </a:r>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921"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43059" y="1585528"/>
            <a:ext cx="10948938" cy="584775"/>
          </a:xfrm>
          <a:prstGeom prst="rect">
            <a:avLst/>
          </a:prstGeom>
          <a:noFill/>
        </p:spPr>
        <p:txBody>
          <a:bodyPr wrap="square" rtlCol="0">
            <a:spAutoFit/>
          </a:bodyPr>
          <a:lstStyle/>
          <a:p>
            <a:r>
              <a:rPr lang="da-DK" sz="3200" b="1"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411027"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a:hlinkClick r:id="rId5"/>
              </a:rPr>
              <a:t>/</a:t>
            </a:r>
            <a:r>
              <a:rPr lang="en-US" sz="1100"/>
              <a:t> </a:t>
            </a:r>
            <a:endParaRPr lang="en-US" sz="1100" dirty="0"/>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6" name="Billede 15">
            <a:extLst>
              <a:ext uri="{FF2B5EF4-FFF2-40B4-BE49-F238E27FC236}">
                <a16:creationId xmlns:a16="http://schemas.microsoft.com/office/drawing/2014/main" id="{F2238805-E01C-4311-8C1E-36ABD80B8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3028" y="3681559"/>
            <a:ext cx="2682747" cy="2682747"/>
          </a:xfrm>
          <a:prstGeom prst="rect">
            <a:avLst/>
          </a:prstGeom>
        </p:spPr>
      </p:pic>
      <p:pic>
        <p:nvPicPr>
          <p:cNvPr id="8" name="Billede 7">
            <a:extLst>
              <a:ext uri="{FF2B5EF4-FFF2-40B4-BE49-F238E27FC236}">
                <a16:creationId xmlns:a16="http://schemas.microsoft.com/office/drawing/2014/main" id="{C1905CD6-0106-024F-8C35-D0C48FE76DD1}"/>
              </a:ext>
            </a:extLst>
          </p:cNvPr>
          <p:cNvPicPr>
            <a:picLocks noChangeAspect="1"/>
          </p:cNvPicPr>
          <p:nvPr/>
        </p:nvPicPr>
        <p:blipFill>
          <a:blip r:embed="rId8"/>
          <a:stretch>
            <a:fillRect/>
          </a:stretch>
        </p:blipFill>
        <p:spPr>
          <a:xfrm>
            <a:off x="0" y="1459"/>
            <a:ext cx="12192000" cy="1593273"/>
          </a:xfrm>
          <a:prstGeom prst="rect">
            <a:avLst/>
          </a:prstGeom>
        </p:spPr>
      </p:pic>
    </p:spTree>
    <p:extLst>
      <p:ext uri="{BB962C8B-B14F-4D97-AF65-F5344CB8AC3E}">
        <p14:creationId xmlns:p14="http://schemas.microsoft.com/office/powerpoint/2010/main" val="107764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fontScale="32500" lnSpcReduction="20000"/>
          </a:bodyPr>
          <a:lstStyle/>
          <a:p>
            <a:pPr marL="0" indent="0" algn="ctr">
              <a:buNone/>
            </a:pPr>
            <a:r>
              <a:rPr lang="da-DK" b="1" dirty="0"/>
              <a:t>F</a:t>
            </a:r>
          </a:p>
          <a:p>
            <a:pPr marL="0" indent="0">
              <a:buNone/>
            </a:pPr>
            <a:r>
              <a:rPr lang="da-DK" sz="5800" dirty="0"/>
              <a:t>Fysisk aktivitet</a:t>
            </a:r>
          </a:p>
          <a:p>
            <a:endParaRPr lang="da-DK" dirty="0"/>
          </a:p>
          <a:p>
            <a:r>
              <a:rPr lang="da-DK" sz="4300" dirty="0"/>
              <a:t>Børn og unge mellem 5 – 17 år skal være fysisk aktive mindst 60 minutter dagligt</a:t>
            </a:r>
          </a:p>
          <a:p>
            <a:r>
              <a:rPr lang="da-DK" sz="4300" dirty="0"/>
              <a:t>Den fysiske aktivitet skal være med moderat intensitet, så de bliver let forpustede og mindst tre gange om ugen skal det være med høj intensitet, så de bliver forpustede. </a:t>
            </a:r>
          </a:p>
          <a:p>
            <a:r>
              <a:rPr lang="da-DK" sz="4300" dirty="0"/>
              <a:t>Det er vigtigt, at der er variation i den måde børn og unge bevæger sig på. Det giver mulighed for, at de lærer at bevæge sig på forskellige måder.</a:t>
            </a:r>
          </a:p>
          <a:p>
            <a:r>
              <a:rPr lang="da-DK" sz="4300" dirty="0"/>
              <a:t>Styrk musklerne mindst 3 gange om ugen. Det giver stærkere knogler og er vigtig for kroppens udvikling. Aktiviteterne være lege, hvor der indgår løb, hop, spring og kast. Begræns den tid barnet sidder stille foran TV eller anden skærm</a:t>
            </a:r>
          </a:p>
          <a:p>
            <a:pPr marL="0" indent="0">
              <a:buNone/>
            </a:pPr>
            <a:endParaRPr lang="da-DK" sz="4300" dirty="0"/>
          </a:p>
          <a:p>
            <a:r>
              <a:rPr lang="da-DK" sz="4300" dirty="0"/>
              <a:t>Fysisk aktivitet hjælper til at opretholde en sund vægt</a:t>
            </a:r>
          </a:p>
          <a:p>
            <a:pPr marL="0" indent="0">
              <a:buNone/>
            </a:pPr>
            <a:endParaRPr lang="da-DK" sz="4300" dirty="0"/>
          </a:p>
          <a:p>
            <a:r>
              <a:rPr lang="da-DK" sz="4300" dirty="0"/>
              <a:t>Det skal være sjovt at røre sig – så find en aktivitet som barnet synes er sjov. Det kan fx være fodbold, svømning eller dans, som samtidig kan give et godt socialt fællesskab</a:t>
            </a:r>
          </a:p>
          <a:p>
            <a:endParaRPr lang="da-DK" sz="2200" dirty="0"/>
          </a:p>
          <a:p>
            <a:pPr marL="0" indent="0">
              <a:buNone/>
            </a:pPr>
            <a:r>
              <a:rPr lang="da-DK" sz="3700" dirty="0"/>
              <a:t>Kilde: </a:t>
            </a:r>
            <a:r>
              <a:rPr lang="da-DK" sz="3700" dirty="0" err="1"/>
              <a:t>sst.dk</a:t>
            </a:r>
            <a:endParaRPr lang="da-DK" sz="3700" dirty="0"/>
          </a:p>
        </p:txBody>
      </p:sp>
      <p:pic>
        <p:nvPicPr>
          <p:cNvPr id="4" name="Billede 3">
            <a:extLst>
              <a:ext uri="{FF2B5EF4-FFF2-40B4-BE49-F238E27FC236}">
                <a16:creationId xmlns:a16="http://schemas.microsoft.com/office/drawing/2014/main" id="{BC22A133-B586-4C71-83F5-756914A39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5" name="Billede 4">
            <a:extLst>
              <a:ext uri="{FF2B5EF4-FFF2-40B4-BE49-F238E27FC236}">
                <a16:creationId xmlns:a16="http://schemas.microsoft.com/office/drawing/2014/main" id="{E88C0879-051C-BB44-855D-4D8FA19FA753}"/>
              </a:ext>
            </a:extLst>
          </p:cNvPr>
          <p:cNvPicPr>
            <a:picLocks noChangeAspect="1"/>
          </p:cNvPicPr>
          <p:nvPr/>
        </p:nvPicPr>
        <p:blipFill>
          <a:blip r:embed="rId4"/>
          <a:stretch>
            <a:fillRect/>
          </a:stretch>
        </p:blipFill>
        <p:spPr>
          <a:xfrm>
            <a:off x="0" y="17500"/>
            <a:ext cx="12192000" cy="1593273"/>
          </a:xfrm>
          <a:prstGeom prst="rect">
            <a:avLst/>
          </a:prstGeom>
        </p:spPr>
      </p:pic>
    </p:spTree>
    <p:extLst>
      <p:ext uri="{BB962C8B-B14F-4D97-AF65-F5344CB8AC3E}">
        <p14:creationId xmlns:p14="http://schemas.microsoft.com/office/powerpoint/2010/main" val="192430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704634" y="2926510"/>
            <a:ext cx="10515600" cy="2580908"/>
          </a:xfrm>
        </p:spPr>
        <p:txBody>
          <a:bodyPr>
            <a:noAutofit/>
          </a:bodyPr>
          <a:lstStyle/>
          <a:p>
            <a:pPr algn="ctr"/>
            <a:br>
              <a:rPr lang="da-DK" sz="4000" b="1" dirty="0"/>
            </a:br>
            <a:br>
              <a:rPr lang="da-DK" sz="4000" b="1" dirty="0"/>
            </a:br>
            <a:br>
              <a:rPr lang="da-DK" sz="4000" b="1" dirty="0"/>
            </a:br>
            <a:br>
              <a:rPr lang="da-DK" sz="4000" b="1" dirty="0"/>
            </a:br>
            <a:r>
              <a:rPr lang="da-DK" sz="3600" dirty="0"/>
              <a:t>Vidste du at… Sund mad og råderumsfødevarer, </a:t>
            </a:r>
            <a:br>
              <a:rPr lang="da-DK" sz="3600" dirty="0"/>
            </a:br>
            <a:r>
              <a:rPr lang="da-DK" sz="3600" dirty="0"/>
              <a:t>10-13-årige børn kan bestilles eller downloades </a:t>
            </a:r>
            <a:br>
              <a:rPr lang="da-DK" sz="3600" dirty="0"/>
            </a:br>
            <a:r>
              <a:rPr lang="da-DK" sz="3600" u="sng" dirty="0"/>
              <a:t>gratis</a:t>
            </a:r>
            <a:r>
              <a:rPr lang="da-DK" sz="3600" dirty="0"/>
              <a:t> her:</a:t>
            </a:r>
            <a:br>
              <a:rPr lang="da-DK" sz="3600" dirty="0"/>
            </a:br>
            <a:br>
              <a:rPr lang="da-DK" sz="4000" dirty="0"/>
            </a:br>
            <a:r>
              <a:rPr lang="da-DK" sz="4000" dirty="0"/>
              <a:t> </a:t>
            </a:r>
            <a:r>
              <a:rPr lang="da-DK" sz="4000" dirty="0">
                <a:hlinkClick r:id="rId2"/>
              </a:rPr>
              <a:t>www.ernæringsfokus.dk</a:t>
            </a:r>
            <a:endParaRPr lang="da-DK" sz="4000" dirty="0"/>
          </a:p>
        </p:txBody>
      </p:sp>
      <p:pic>
        <p:nvPicPr>
          <p:cNvPr id="5" name="Billede 4">
            <a:extLst>
              <a:ext uri="{FF2B5EF4-FFF2-40B4-BE49-F238E27FC236}">
                <a16:creationId xmlns:a16="http://schemas.microsoft.com/office/drawing/2014/main" id="{DB8127AA-A153-4BB0-AF63-025CC2E20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B8886676-CB35-974B-8266-BAA5515684BE}"/>
              </a:ext>
            </a:extLst>
          </p:cNvPr>
          <p:cNvPicPr>
            <a:picLocks noChangeAspect="1"/>
          </p:cNvPicPr>
          <p:nvPr/>
        </p:nvPicPr>
        <p:blipFill>
          <a:blip r:embed="rId4"/>
          <a:stretch>
            <a:fillRect/>
          </a:stretch>
        </p:blipFill>
        <p:spPr>
          <a:xfrm>
            <a:off x="0" y="17500"/>
            <a:ext cx="12192000" cy="1593273"/>
          </a:xfrm>
          <a:prstGeom prst="rect">
            <a:avLst/>
          </a:prstGeom>
        </p:spPr>
      </p:pic>
      <p:pic>
        <p:nvPicPr>
          <p:cNvPr id="4" name="Billede 3">
            <a:extLst>
              <a:ext uri="{FF2B5EF4-FFF2-40B4-BE49-F238E27FC236}">
                <a16:creationId xmlns:a16="http://schemas.microsoft.com/office/drawing/2014/main" id="{74C99E73-9428-DE4B-8687-7A5864A3A020}"/>
              </a:ext>
            </a:extLst>
          </p:cNvPr>
          <p:cNvPicPr>
            <a:picLocks noChangeAspect="1"/>
          </p:cNvPicPr>
          <p:nvPr/>
        </p:nvPicPr>
        <p:blipFill>
          <a:blip r:embed="rId5"/>
          <a:stretch>
            <a:fillRect/>
          </a:stretch>
        </p:blipFill>
        <p:spPr>
          <a:xfrm>
            <a:off x="9288098" y="2204238"/>
            <a:ext cx="2484000" cy="3489296"/>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8" y="1749428"/>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468987" y="3699803"/>
            <a:ext cx="3254024" cy="2574387"/>
          </a:xfrm>
          <a:prstGeom prst="rect">
            <a:avLst/>
          </a:prstGeom>
        </p:spPr>
      </p:pic>
      <p:pic>
        <p:nvPicPr>
          <p:cNvPr id="5" name="Billede 4">
            <a:extLst>
              <a:ext uri="{FF2B5EF4-FFF2-40B4-BE49-F238E27FC236}">
                <a16:creationId xmlns:a16="http://schemas.microsoft.com/office/drawing/2014/main" id="{12E2A243-9D48-48AD-8A6A-15BED7E9A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4" name="Billede 3">
            <a:extLst>
              <a:ext uri="{FF2B5EF4-FFF2-40B4-BE49-F238E27FC236}">
                <a16:creationId xmlns:a16="http://schemas.microsoft.com/office/drawing/2014/main" id="{A349296B-8403-C34B-A33D-17B6F177D55F}"/>
              </a:ext>
            </a:extLst>
          </p:cNvPr>
          <p:cNvPicPr>
            <a:picLocks noChangeAspect="1"/>
          </p:cNvPicPr>
          <p:nvPr/>
        </p:nvPicPr>
        <p:blipFill>
          <a:blip r:embed="rId6"/>
          <a:stretch>
            <a:fillRect/>
          </a:stretch>
        </p:blipFill>
        <p:spPr>
          <a:xfrm>
            <a:off x="0" y="1458"/>
            <a:ext cx="12192000" cy="1593273"/>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7DEC755E-05C7-D544-9445-003CA46F0467}"/>
              </a:ext>
            </a:extLst>
          </p:cNvPr>
          <p:cNvPicPr>
            <a:picLocks noChangeAspect="1"/>
          </p:cNvPicPr>
          <p:nvPr/>
        </p:nvPicPr>
        <p:blipFill>
          <a:blip r:embed="rId6"/>
          <a:stretch>
            <a:fillRect/>
          </a:stretch>
        </p:blipFill>
        <p:spPr>
          <a:xfrm>
            <a:off x="0" y="-91421"/>
            <a:ext cx="12192000" cy="1591765"/>
          </a:xfrm>
          <a:prstGeom prst="rect">
            <a:avLst/>
          </a:prstGeom>
        </p:spPr>
      </p:pic>
    </p:spTree>
    <p:extLst>
      <p:ext uri="{BB962C8B-B14F-4D97-AF65-F5344CB8AC3E}">
        <p14:creationId xmlns:p14="http://schemas.microsoft.com/office/powerpoint/2010/main" val="268144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0DA9D4C5-5BAB-45E2-99F6-8F8835F06162}"/>
              </a:ext>
            </a:extLst>
          </p:cNvPr>
          <p:cNvSpPr txBox="1"/>
          <p:nvPr/>
        </p:nvSpPr>
        <p:spPr>
          <a:xfrm>
            <a:off x="6026227" y="4991398"/>
            <a:ext cx="184731" cy="369332"/>
          </a:xfrm>
          <a:prstGeom prst="rect">
            <a:avLst/>
          </a:prstGeom>
          <a:noFill/>
        </p:spPr>
        <p:txBody>
          <a:bodyPr wrap="none" rtlCol="0">
            <a:spAutoFit/>
          </a:bodyPr>
          <a:lstStyle/>
          <a:p>
            <a:endParaRPr lang="da-DK" dirty="0"/>
          </a:p>
        </p:txBody>
      </p:sp>
      <p:sp>
        <p:nvSpPr>
          <p:cNvPr id="16" name="Tekstfelt 15">
            <a:extLst>
              <a:ext uri="{FF2B5EF4-FFF2-40B4-BE49-F238E27FC236}">
                <a16:creationId xmlns:a16="http://schemas.microsoft.com/office/drawing/2014/main" id="{A1976882-1AB8-4636-9972-8FB037EBFC06}"/>
              </a:ext>
            </a:extLst>
          </p:cNvPr>
          <p:cNvSpPr txBox="1"/>
          <p:nvPr/>
        </p:nvSpPr>
        <p:spPr>
          <a:xfrm>
            <a:off x="320522" y="1599390"/>
            <a:ext cx="10104087" cy="584775"/>
          </a:xfrm>
          <a:prstGeom prst="rect">
            <a:avLst/>
          </a:prstGeom>
          <a:noFill/>
        </p:spPr>
        <p:txBody>
          <a:bodyPr wrap="square" rtlCol="0">
            <a:spAutoFit/>
          </a:bodyPr>
          <a:lstStyle/>
          <a:p>
            <a:r>
              <a:rPr lang="da-DK" sz="3200" b="1" dirty="0">
                <a:latin typeface="+mj-lt"/>
              </a:rPr>
              <a:t>Anbefalinger for børn</a:t>
            </a:r>
            <a:endParaRPr lang="da-DK" sz="1600" dirty="0">
              <a:latin typeface="+mj-lt"/>
            </a:endParaRPr>
          </a:p>
        </p:txBody>
      </p:sp>
      <p:pic>
        <p:nvPicPr>
          <p:cNvPr id="25" name="Billede 24" descr="Et billede, der indeholder adskillige&#10;&#10;Automatisk genereret beskrivelse">
            <a:extLst>
              <a:ext uri="{FF2B5EF4-FFF2-40B4-BE49-F238E27FC236}">
                <a16:creationId xmlns:a16="http://schemas.microsoft.com/office/drawing/2014/main" id="{B4B4F610-EE5E-CF4B-ACA5-8E4B6B1C1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33" y="3776855"/>
            <a:ext cx="1488681" cy="2869247"/>
          </a:xfrm>
          <a:prstGeom prst="rect">
            <a:avLst/>
          </a:prstGeom>
        </p:spPr>
      </p:pic>
      <p:sp>
        <p:nvSpPr>
          <p:cNvPr id="26" name="Tekstfelt 25">
            <a:extLst>
              <a:ext uri="{FF2B5EF4-FFF2-40B4-BE49-F238E27FC236}">
                <a16:creationId xmlns:a16="http://schemas.microsoft.com/office/drawing/2014/main" id="{62C4FA83-0F19-B145-8B5F-9C90E8F1E12D}"/>
              </a:ext>
            </a:extLst>
          </p:cNvPr>
          <p:cNvSpPr txBox="1"/>
          <p:nvPr/>
        </p:nvSpPr>
        <p:spPr>
          <a:xfrm>
            <a:off x="2014732" y="2263797"/>
            <a:ext cx="1641612" cy="4185761"/>
          </a:xfrm>
          <a:prstGeom prst="rect">
            <a:avLst/>
          </a:prstGeom>
          <a:noFill/>
        </p:spPr>
        <p:txBody>
          <a:bodyPr wrap="square" rtlCol="0">
            <a:spAutoFit/>
          </a:bodyPr>
          <a:lstStyle/>
          <a:p>
            <a:pPr marL="285750" indent="-285750">
              <a:buFontTx/>
              <a:buChar char="-"/>
            </a:pPr>
            <a:r>
              <a:rPr lang="da-DK" sz="1400" dirty="0"/>
              <a:t>Børn ml. 6-13 år bør højest drikke ½ l søde drikke om ugen Det gælder både drikke sødet med  sukker og drikke sødet med sødestoffer.</a:t>
            </a:r>
          </a:p>
          <a:p>
            <a:pPr marL="285750" indent="-285750">
              <a:buFontTx/>
              <a:buChar char="-"/>
            </a:pPr>
            <a:endParaRPr lang="da-DK" sz="1400" dirty="0"/>
          </a:p>
          <a:p>
            <a:pPr marL="285750" indent="-285750">
              <a:buFontTx/>
              <a:buChar char="-"/>
            </a:pPr>
            <a:endParaRPr lang="da-DK" sz="1400" dirty="0"/>
          </a:p>
          <a:p>
            <a:endParaRPr lang="da-DK" sz="1400" dirty="0"/>
          </a:p>
          <a:p>
            <a:pPr marL="285750" indent="-285750">
              <a:buFontTx/>
              <a:buChar char="-"/>
            </a:pPr>
            <a:r>
              <a:rPr lang="da-DK" sz="1400" dirty="0"/>
              <a:t>Råderummet over en uge for en 10-13-årig er 8 små portioner.</a:t>
            </a:r>
            <a:endParaRPr lang="da-DK" sz="1100" dirty="0"/>
          </a:p>
          <a:p>
            <a:pPr marL="285750" indent="-285750">
              <a:buFontTx/>
              <a:buChar char="-"/>
            </a:pPr>
            <a:endParaRPr lang="da-DK" sz="1400" dirty="0"/>
          </a:p>
        </p:txBody>
      </p:sp>
      <p:pic>
        <p:nvPicPr>
          <p:cNvPr id="3" name="Billede 2" descr="Et billede, der indeholder tekst&#10;&#10;Automatisk genereret beskrivelse">
            <a:extLst>
              <a:ext uri="{FF2B5EF4-FFF2-40B4-BE49-F238E27FC236}">
                <a16:creationId xmlns:a16="http://schemas.microsoft.com/office/drawing/2014/main" id="{09E59774-A4F8-9E4F-92C0-E94852FB97AE}"/>
              </a:ext>
            </a:extLst>
          </p:cNvPr>
          <p:cNvPicPr>
            <a:picLocks noChangeAspect="1"/>
          </p:cNvPicPr>
          <p:nvPr/>
        </p:nvPicPr>
        <p:blipFill rotWithShape="1">
          <a:blip r:embed="rId4">
            <a:extLst>
              <a:ext uri="{28A0092B-C50C-407E-A947-70E740481C1C}">
                <a14:useLocalDpi xmlns:a14="http://schemas.microsoft.com/office/drawing/2010/main" val="0"/>
              </a:ext>
            </a:extLst>
          </a:blip>
          <a:srcRect t="4390"/>
          <a:stretch/>
        </p:blipFill>
        <p:spPr>
          <a:xfrm>
            <a:off x="416135" y="2263500"/>
            <a:ext cx="1488681" cy="1415045"/>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C730C64F-2B93-B741-B46D-BDB89D610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546" y="3857582"/>
            <a:ext cx="1423368" cy="2257200"/>
          </a:xfrm>
          <a:prstGeom prst="rect">
            <a:avLst/>
          </a:prstGeom>
        </p:spPr>
      </p:pic>
      <p:sp>
        <p:nvSpPr>
          <p:cNvPr id="8" name="Tekstfelt 7">
            <a:extLst>
              <a:ext uri="{FF2B5EF4-FFF2-40B4-BE49-F238E27FC236}">
                <a16:creationId xmlns:a16="http://schemas.microsoft.com/office/drawing/2014/main" id="{85AB8301-2F44-1541-86B3-2F649CB40390}"/>
              </a:ext>
            </a:extLst>
          </p:cNvPr>
          <p:cNvSpPr txBox="1"/>
          <p:nvPr/>
        </p:nvSpPr>
        <p:spPr>
          <a:xfrm>
            <a:off x="5499078" y="5044697"/>
            <a:ext cx="1789976" cy="1169551"/>
          </a:xfrm>
          <a:prstGeom prst="rect">
            <a:avLst/>
          </a:prstGeom>
          <a:noFill/>
        </p:spPr>
        <p:txBody>
          <a:bodyPr wrap="square" rtlCol="0">
            <a:spAutoFit/>
          </a:bodyPr>
          <a:lstStyle/>
          <a:p>
            <a:pPr marL="285750" indent="-285750">
              <a:buFontTx/>
              <a:buChar char="-"/>
            </a:pPr>
            <a:r>
              <a:rPr lang="da-DK" sz="1400" dirty="0"/>
              <a:t>Børn mellem 10-13 år anbefales at spise 600 g grøntsager og frugter om dagen.  </a:t>
            </a:r>
          </a:p>
        </p:txBody>
      </p:sp>
      <p:sp>
        <p:nvSpPr>
          <p:cNvPr id="10" name="Tekstfelt 9">
            <a:extLst>
              <a:ext uri="{FF2B5EF4-FFF2-40B4-BE49-F238E27FC236}">
                <a16:creationId xmlns:a16="http://schemas.microsoft.com/office/drawing/2014/main" id="{DBC443C8-6F97-A848-A6BF-5B9310B51CA5}"/>
              </a:ext>
            </a:extLst>
          </p:cNvPr>
          <p:cNvSpPr txBox="1"/>
          <p:nvPr/>
        </p:nvSpPr>
        <p:spPr>
          <a:xfrm>
            <a:off x="9605694" y="2130977"/>
            <a:ext cx="2158173" cy="1600438"/>
          </a:xfrm>
          <a:prstGeom prst="rect">
            <a:avLst/>
          </a:prstGeom>
          <a:noFill/>
        </p:spPr>
        <p:txBody>
          <a:bodyPr wrap="square" rtlCol="0">
            <a:spAutoFit/>
          </a:bodyPr>
          <a:lstStyle/>
          <a:p>
            <a:pPr marL="285750" indent="-285750">
              <a:buFontTx/>
              <a:buChar char="-"/>
            </a:pPr>
            <a:r>
              <a:rPr lang="da-DK" sz="1400" dirty="0"/>
              <a:t>Børn mellem 2-10 år anbefales 40-70 gram fuldkorn om dagen. Den øvrige Befolkning anbefales at spise mindst 90 gram fuldkorn om dagen.</a:t>
            </a:r>
          </a:p>
        </p:txBody>
      </p:sp>
      <p:pic>
        <p:nvPicPr>
          <p:cNvPr id="13" name="Billede 12" descr="Et billede, der indeholder tekst, fisk&#10;&#10;Automatisk genereret beskrivelse">
            <a:extLst>
              <a:ext uri="{FF2B5EF4-FFF2-40B4-BE49-F238E27FC236}">
                <a16:creationId xmlns:a16="http://schemas.microsoft.com/office/drawing/2014/main" id="{D64C8DDF-E893-444C-9EF4-EF36B55711A4}"/>
              </a:ext>
            </a:extLst>
          </p:cNvPr>
          <p:cNvPicPr>
            <a:picLocks noChangeAspect="1"/>
          </p:cNvPicPr>
          <p:nvPr/>
        </p:nvPicPr>
        <p:blipFill rotWithShape="1">
          <a:blip r:embed="rId6">
            <a:extLst>
              <a:ext uri="{28A0092B-C50C-407E-A947-70E740481C1C}">
                <a14:useLocalDpi xmlns:a14="http://schemas.microsoft.com/office/drawing/2010/main" val="0"/>
              </a:ext>
            </a:extLst>
          </a:blip>
          <a:srcRect r="28725"/>
          <a:stretch/>
        </p:blipFill>
        <p:spPr>
          <a:xfrm>
            <a:off x="8112996" y="3898042"/>
            <a:ext cx="1452280" cy="1012801"/>
          </a:xfrm>
          <a:prstGeom prst="rect">
            <a:avLst/>
          </a:prstGeom>
        </p:spPr>
      </p:pic>
      <p:pic>
        <p:nvPicPr>
          <p:cNvPr id="17" name="Billede 16" descr="Et billede, der indeholder tekst, elektronik, cd&#10;&#10;Automatisk genereret beskrivelse">
            <a:extLst>
              <a:ext uri="{FF2B5EF4-FFF2-40B4-BE49-F238E27FC236}">
                <a16:creationId xmlns:a16="http://schemas.microsoft.com/office/drawing/2014/main" id="{B61DCC44-BA2E-7740-91E1-3EB139BA7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1390" y="2263500"/>
            <a:ext cx="1423368" cy="1415045"/>
          </a:xfrm>
          <a:prstGeom prst="rect">
            <a:avLst/>
          </a:prstGeom>
        </p:spPr>
      </p:pic>
      <p:sp>
        <p:nvSpPr>
          <p:cNvPr id="20" name="Tekstfelt 19">
            <a:extLst>
              <a:ext uri="{FF2B5EF4-FFF2-40B4-BE49-F238E27FC236}">
                <a16:creationId xmlns:a16="http://schemas.microsoft.com/office/drawing/2014/main" id="{92019234-6C39-D74E-B9AC-81E67C4AAC85}"/>
              </a:ext>
            </a:extLst>
          </p:cNvPr>
          <p:cNvSpPr txBox="1"/>
          <p:nvPr/>
        </p:nvSpPr>
        <p:spPr>
          <a:xfrm>
            <a:off x="5494674" y="2230709"/>
            <a:ext cx="2362850" cy="2246769"/>
          </a:xfrm>
          <a:prstGeom prst="rect">
            <a:avLst/>
          </a:prstGeom>
          <a:noFill/>
        </p:spPr>
        <p:txBody>
          <a:bodyPr wrap="square" rtlCol="0">
            <a:spAutoFit/>
          </a:bodyPr>
          <a:lstStyle/>
          <a:p>
            <a:pPr marL="285750" indent="-285750">
              <a:buFontTx/>
              <a:buChar char="-"/>
            </a:pPr>
            <a:r>
              <a:rPr lang="da-DK" sz="1400" dirty="0"/>
              <a:t>Børn i alderen 10-13 år anbefales at få op til 350 ml mælk eller mælkeprodukt og op til 20 g ost om dagen eller 350 ml mælk. Hvis du ikke drikker mælk eller spiser mejeriprodukter, skal du sørge for at få calcium fra andre fødevarer</a:t>
            </a:r>
          </a:p>
        </p:txBody>
      </p:sp>
      <p:pic>
        <p:nvPicPr>
          <p:cNvPr id="24" name="Billede 23">
            <a:extLst>
              <a:ext uri="{FF2B5EF4-FFF2-40B4-BE49-F238E27FC236}">
                <a16:creationId xmlns:a16="http://schemas.microsoft.com/office/drawing/2014/main" id="{5E224826-2873-534F-AC6F-96E3DCC3B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96" y="2263500"/>
            <a:ext cx="1423369" cy="1423369"/>
          </a:xfrm>
          <a:prstGeom prst="rect">
            <a:avLst/>
          </a:prstGeom>
        </p:spPr>
      </p:pic>
      <p:sp>
        <p:nvSpPr>
          <p:cNvPr id="27" name="Tekstfelt 26">
            <a:extLst>
              <a:ext uri="{FF2B5EF4-FFF2-40B4-BE49-F238E27FC236}">
                <a16:creationId xmlns:a16="http://schemas.microsoft.com/office/drawing/2014/main" id="{60ECDCA5-6839-2D4F-928D-B8E29947BDE4}"/>
              </a:ext>
            </a:extLst>
          </p:cNvPr>
          <p:cNvSpPr txBox="1"/>
          <p:nvPr/>
        </p:nvSpPr>
        <p:spPr>
          <a:xfrm>
            <a:off x="0" y="6613582"/>
            <a:ext cx="1788053" cy="261610"/>
          </a:xfrm>
          <a:prstGeom prst="rect">
            <a:avLst/>
          </a:prstGeom>
          <a:noFill/>
        </p:spPr>
        <p:txBody>
          <a:bodyPr wrap="square" rtlCol="0">
            <a:spAutoFit/>
          </a:bodyPr>
          <a:lstStyle/>
          <a:p>
            <a:r>
              <a:rPr lang="en-US" sz="1100" dirty="0" err="1"/>
              <a:t>Kilde</a:t>
            </a:r>
            <a:r>
              <a:rPr lang="en-US" sz="1100" dirty="0"/>
              <a:t>: altomkost.dk  </a:t>
            </a:r>
          </a:p>
        </p:txBody>
      </p:sp>
      <p:sp>
        <p:nvSpPr>
          <p:cNvPr id="4" name="Tekstfelt 3">
            <a:extLst>
              <a:ext uri="{FF2B5EF4-FFF2-40B4-BE49-F238E27FC236}">
                <a16:creationId xmlns:a16="http://schemas.microsoft.com/office/drawing/2014/main" id="{DBBC9C43-C047-8A40-8959-5CF5836185C4}"/>
              </a:ext>
            </a:extLst>
          </p:cNvPr>
          <p:cNvSpPr txBox="1"/>
          <p:nvPr/>
        </p:nvSpPr>
        <p:spPr>
          <a:xfrm>
            <a:off x="9601200" y="3776662"/>
            <a:ext cx="2056276" cy="3385542"/>
          </a:xfrm>
          <a:prstGeom prst="rect">
            <a:avLst/>
          </a:prstGeom>
          <a:noFill/>
        </p:spPr>
        <p:txBody>
          <a:bodyPr wrap="square" rtlCol="0">
            <a:spAutoFit/>
          </a:bodyPr>
          <a:lstStyle/>
          <a:p>
            <a:pPr marL="285750" indent="-285750">
              <a:buFontTx/>
              <a:buChar char="-"/>
            </a:pPr>
            <a:r>
              <a:rPr lang="da-DK" sz="1400" dirty="0"/>
              <a:t>Børn mellem 2 og 10 år anbefales at spise 175-275 g fisk om ugen. Den øvrige befolkning bør spise 350 g fisk om ugen, heraf 200 g fede fisk fx laks og makrel</a:t>
            </a:r>
          </a:p>
          <a:p>
            <a:pPr marL="285750" indent="-285750">
              <a:buFontTx/>
              <a:buChar char="-"/>
            </a:pPr>
            <a:endParaRPr lang="da-DK" sz="1400" dirty="0"/>
          </a:p>
          <a:p>
            <a:pPr marL="285750" indent="-285750">
              <a:buFontTx/>
              <a:buChar char="-"/>
            </a:pPr>
            <a:r>
              <a:rPr lang="da-DK" sz="1400" dirty="0"/>
              <a:t>For børn under 15 år gælder der særlige råd om at begrænse indtaget af store rovfisk, fx tun.</a:t>
            </a:r>
          </a:p>
          <a:p>
            <a:endParaRPr lang="da-DK" dirty="0"/>
          </a:p>
        </p:txBody>
      </p:sp>
      <p:pic>
        <p:nvPicPr>
          <p:cNvPr id="6" name="Billede 5">
            <a:extLst>
              <a:ext uri="{FF2B5EF4-FFF2-40B4-BE49-F238E27FC236}">
                <a16:creationId xmlns:a16="http://schemas.microsoft.com/office/drawing/2014/main" id="{09DA674A-9385-A345-9C25-5AC541C31BD1}"/>
              </a:ext>
            </a:extLst>
          </p:cNvPr>
          <p:cNvPicPr>
            <a:picLocks noChangeAspect="1"/>
          </p:cNvPicPr>
          <p:nvPr/>
        </p:nvPicPr>
        <p:blipFill>
          <a:blip r:embed="rId9"/>
          <a:stretch>
            <a:fillRect/>
          </a:stretch>
        </p:blipFill>
        <p:spPr>
          <a:xfrm>
            <a:off x="0" y="-46668"/>
            <a:ext cx="12192000" cy="1593273"/>
          </a:xfrm>
          <a:prstGeom prst="rect">
            <a:avLst/>
          </a:prstGeom>
        </p:spPr>
      </p:pic>
    </p:spTree>
    <p:extLst>
      <p:ext uri="{BB962C8B-B14F-4D97-AF65-F5344CB8AC3E}">
        <p14:creationId xmlns:p14="http://schemas.microsoft.com/office/powerpoint/2010/main" val="427231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271E7-7268-4356-8B80-6C47A960208F}"/>
              </a:ext>
            </a:extLst>
          </p:cNvPr>
          <p:cNvSpPr>
            <a:spLocks noGrp="1"/>
          </p:cNvSpPr>
          <p:nvPr>
            <p:ph type="ctrTitle"/>
          </p:nvPr>
        </p:nvSpPr>
        <p:spPr>
          <a:xfrm>
            <a:off x="1402812" y="1674565"/>
            <a:ext cx="9437785" cy="5640635"/>
          </a:xfrm>
        </p:spPr>
        <p:txBody>
          <a:bodyPr>
            <a:normAutofit/>
          </a:bodyPr>
          <a:lstStyle/>
          <a:p>
            <a:pPr lvl="0">
              <a:spcBef>
                <a:spcPts val="1000"/>
              </a:spcBef>
            </a:pPr>
            <a:br>
              <a:rPr lang="da-DK" sz="2400" dirty="0">
                <a:solidFill>
                  <a:prstClr val="black"/>
                </a:solidFill>
                <a:latin typeface="Calibri" panose="020F0502020204030204"/>
                <a:ea typeface="+mn-ea"/>
                <a:cs typeface="+mn-cs"/>
              </a:rPr>
            </a:br>
            <a:br>
              <a:rPr lang="da-DK" dirty="0"/>
            </a:br>
            <a:endParaRPr lang="da-DK" dirty="0"/>
          </a:p>
        </p:txBody>
      </p:sp>
      <p:sp>
        <p:nvSpPr>
          <p:cNvPr id="3" name="Rektangel 2">
            <a:extLst>
              <a:ext uri="{FF2B5EF4-FFF2-40B4-BE49-F238E27FC236}">
                <a16:creationId xmlns:a16="http://schemas.microsoft.com/office/drawing/2014/main" id="{405B12E9-B792-46B0-8980-CE428450EB44}"/>
              </a:ext>
            </a:extLst>
          </p:cNvPr>
          <p:cNvSpPr/>
          <p:nvPr/>
        </p:nvSpPr>
        <p:spPr>
          <a:xfrm>
            <a:off x="241686" y="1631335"/>
            <a:ext cx="4413581" cy="584775"/>
          </a:xfrm>
          <a:prstGeom prst="rect">
            <a:avLst/>
          </a:prstGeom>
        </p:spPr>
        <p:txBody>
          <a:bodyPr wrap="none">
            <a:spAutoFit/>
          </a:bodyPr>
          <a:lstStyle/>
          <a:p>
            <a:r>
              <a:rPr lang="da-DK" sz="3200" b="1" dirty="0">
                <a:latin typeface="+mj-lt"/>
                <a:cs typeface="Calibri" panose="020F0502020204030204" pitchFamily="34" charset="0"/>
              </a:rPr>
              <a:t>Kostvaner for danske børn</a:t>
            </a:r>
          </a:p>
        </p:txBody>
      </p:sp>
      <p:sp>
        <p:nvSpPr>
          <p:cNvPr id="4" name="Rektangel 3">
            <a:extLst>
              <a:ext uri="{FF2B5EF4-FFF2-40B4-BE49-F238E27FC236}">
                <a16:creationId xmlns:a16="http://schemas.microsoft.com/office/drawing/2014/main" id="{B33450B8-1D5E-48AB-9B08-652CBE57CEDD}"/>
              </a:ext>
            </a:extLst>
          </p:cNvPr>
          <p:cNvSpPr/>
          <p:nvPr/>
        </p:nvSpPr>
        <p:spPr>
          <a:xfrm>
            <a:off x="531845" y="2136230"/>
            <a:ext cx="10944807" cy="4524315"/>
          </a:xfrm>
          <a:prstGeom prst="rect">
            <a:avLst/>
          </a:prstGeom>
        </p:spPr>
        <p:txBody>
          <a:bodyPr wrap="square">
            <a:spAutoFit/>
          </a:bodyPr>
          <a:lstStyle/>
          <a:p>
            <a:pPr marL="285750" indent="-285750">
              <a:buFont typeface="Arial" panose="020B0604020202020204" pitchFamily="34" charset="0"/>
              <a:buChar char="•"/>
            </a:pPr>
            <a:r>
              <a:rPr lang="da-DK" b="1" dirty="0"/>
              <a:t>Frugt og grønt: </a:t>
            </a:r>
            <a:r>
              <a:rPr lang="da-DK" dirty="0"/>
              <a:t>36% af de 10-årige efterlever anbefalingerne for frugt og grønt, mens kun 5% af de 11-13-årige efterlever anbefalingerne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b="1" dirty="0"/>
              <a:t>Fuldkorn: </a:t>
            </a:r>
            <a:r>
              <a:rPr lang="da-DK" dirty="0"/>
              <a:t>43% af de 10-årige efterlever anbefalingerne fuldkorn, mens kun 22% af de 11-13-årige efterlever anbefalingerne.</a:t>
            </a:r>
          </a:p>
          <a:p>
            <a:pPr marL="285750" indent="-285750">
              <a:buFont typeface="Arial" panose="020B0604020202020204" pitchFamily="34" charset="0"/>
              <a:buChar char="•"/>
            </a:pPr>
            <a:endParaRPr lang="da-DK" b="1" dirty="0"/>
          </a:p>
          <a:p>
            <a:pPr marL="285750" indent="-285750">
              <a:buFont typeface="Arial" panose="020B0604020202020204" pitchFamily="34" charset="0"/>
              <a:buChar char="•"/>
            </a:pPr>
            <a:r>
              <a:rPr lang="da-DK" b="1" dirty="0"/>
              <a:t>Mælk og mælkeprodukter: </a:t>
            </a:r>
            <a:r>
              <a:rPr lang="da-DK" dirty="0"/>
              <a:t>Børn i denne aldersgruppe indtager den anbefalede mængde af mælk og mælkeprodukter i form af mælk og surmælksprodukter.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b="1" dirty="0"/>
              <a:t>Fedt: </a:t>
            </a:r>
            <a:r>
              <a:rPr lang="da-DK" dirty="0"/>
              <a:t>Børn i denne aldersgruppe indtager i gennemsnit 83 g fedt/dag. Fedtets andel af det samlede energiindtag er omkring 35%, hvilket er højere end det anbefalede gennemsnit på 33E%. Dog ligger det indenfor det anbefalede interval 25-40 E%.</a:t>
            </a:r>
          </a:p>
          <a:p>
            <a:endParaRPr lang="da-DK" dirty="0"/>
          </a:p>
          <a:p>
            <a:pPr marL="285750" indent="-285750">
              <a:buFont typeface="Arial" panose="020B0604020202020204" pitchFamily="34" charset="0"/>
              <a:buChar char="•"/>
            </a:pPr>
            <a:r>
              <a:rPr lang="da-DK" b="1" dirty="0"/>
              <a:t>Mættet fedt:  </a:t>
            </a:r>
            <a:r>
              <a:rPr lang="da-DK" dirty="0"/>
              <a:t>Indtaget af mættet fedt er for højt for alle aldersgrupper, og ligger på 14 E% og overstiger derfor den maksimalt anbefalede grænse på 10E%. </a:t>
            </a:r>
          </a:p>
          <a:p>
            <a:endParaRPr lang="da-DK" dirty="0"/>
          </a:p>
        </p:txBody>
      </p:sp>
      <p:pic>
        <p:nvPicPr>
          <p:cNvPr id="6" name="Billede 5">
            <a:extLst>
              <a:ext uri="{FF2B5EF4-FFF2-40B4-BE49-F238E27FC236}">
                <a16:creationId xmlns:a16="http://schemas.microsoft.com/office/drawing/2014/main" id="{E9211F55-C821-4398-854B-B4ABB8E1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7" name="Rektangel 6">
            <a:extLst>
              <a:ext uri="{FF2B5EF4-FFF2-40B4-BE49-F238E27FC236}">
                <a16:creationId xmlns:a16="http://schemas.microsoft.com/office/drawing/2014/main" id="{AFA47705-242D-4A4E-B758-438242706C64}"/>
              </a:ext>
            </a:extLst>
          </p:cNvPr>
          <p:cNvSpPr/>
          <p:nvPr/>
        </p:nvSpPr>
        <p:spPr>
          <a:xfrm>
            <a:off x="0" y="6568825"/>
            <a:ext cx="8663564" cy="261610"/>
          </a:xfrm>
          <a:prstGeom prst="rect">
            <a:avLst/>
          </a:prstGeom>
        </p:spPr>
        <p:txBody>
          <a:bodyPr wrap="square">
            <a:spAutoFit/>
          </a:bodyPr>
          <a:lstStyle/>
          <a:p>
            <a:r>
              <a:rPr lang="en-US" sz="1100" dirty="0" err="1"/>
              <a:t>Kilde</a:t>
            </a:r>
            <a:r>
              <a:rPr lang="en-US" sz="1100" dirty="0"/>
              <a:t>: DTU </a:t>
            </a:r>
            <a:r>
              <a:rPr lang="en-US" sz="1100" dirty="0" err="1"/>
              <a:t>Fødevareinstituttet</a:t>
            </a:r>
            <a:r>
              <a:rPr lang="en-US" sz="1100" dirty="0"/>
              <a:t> “</a:t>
            </a:r>
            <a:r>
              <a:rPr lang="en-US" sz="1100" dirty="0" err="1"/>
              <a:t>Kostens</a:t>
            </a:r>
            <a:r>
              <a:rPr lang="en-US" sz="1100" dirty="0"/>
              <a:t> </a:t>
            </a:r>
            <a:r>
              <a:rPr lang="en-US" sz="1100" dirty="0" err="1"/>
              <a:t>betydning</a:t>
            </a:r>
            <a:r>
              <a:rPr lang="en-US" sz="1100" dirty="0"/>
              <a:t> for </a:t>
            </a:r>
            <a:r>
              <a:rPr lang="en-US" sz="1100" dirty="0" err="1"/>
              <a:t>børn</a:t>
            </a:r>
            <a:r>
              <a:rPr lang="en-US" sz="1100" dirty="0"/>
              <a:t> </a:t>
            </a:r>
            <a:r>
              <a:rPr lang="en-US" sz="1100" dirty="0" err="1"/>
              <a:t>og</a:t>
            </a:r>
            <a:r>
              <a:rPr lang="en-US" sz="1100" dirty="0"/>
              <a:t> </a:t>
            </a:r>
            <a:r>
              <a:rPr lang="en-US" sz="1100" dirty="0" err="1"/>
              <a:t>unges</a:t>
            </a:r>
            <a:r>
              <a:rPr lang="en-US" sz="1100" dirty="0"/>
              <a:t> </a:t>
            </a:r>
            <a:r>
              <a:rPr lang="en-US" sz="1100" dirty="0" err="1"/>
              <a:t>sundhed</a:t>
            </a:r>
            <a:r>
              <a:rPr lang="en-US" sz="1100" dirty="0"/>
              <a:t> </a:t>
            </a:r>
            <a:r>
              <a:rPr lang="en-US" sz="1100" dirty="0" err="1"/>
              <a:t>og</a:t>
            </a:r>
            <a:r>
              <a:rPr lang="en-US" sz="1100" dirty="0"/>
              <a:t> </a:t>
            </a:r>
            <a:r>
              <a:rPr lang="en-US" sz="1100" dirty="0" err="1"/>
              <a:t>overvægt</a:t>
            </a:r>
            <a:r>
              <a:rPr lang="en-US" sz="1100" dirty="0"/>
              <a:t>: 2000-2013” 2017 </a:t>
            </a:r>
            <a:r>
              <a:rPr lang="en-US" sz="1100" dirty="0" err="1"/>
              <a:t>og</a:t>
            </a:r>
            <a:r>
              <a:rPr lang="en-US" sz="1100" dirty="0"/>
              <a:t> “</a:t>
            </a:r>
            <a:r>
              <a:rPr lang="en-US" sz="1100" dirty="0" err="1"/>
              <a:t>Danskernes</a:t>
            </a:r>
            <a:r>
              <a:rPr lang="en-US" sz="1100" dirty="0"/>
              <a:t> </a:t>
            </a:r>
            <a:r>
              <a:rPr lang="en-US" sz="1100" dirty="0" err="1"/>
              <a:t>Kostvaner</a:t>
            </a:r>
            <a:r>
              <a:rPr lang="en-US" sz="1100" dirty="0"/>
              <a:t> 2011-2013” </a:t>
            </a:r>
          </a:p>
        </p:txBody>
      </p:sp>
      <p:pic>
        <p:nvPicPr>
          <p:cNvPr id="8" name="Billede 7">
            <a:extLst>
              <a:ext uri="{FF2B5EF4-FFF2-40B4-BE49-F238E27FC236}">
                <a16:creationId xmlns:a16="http://schemas.microsoft.com/office/drawing/2014/main" id="{C5D93163-39F0-2C40-A868-20A27F30E1B7}"/>
              </a:ext>
            </a:extLst>
          </p:cNvPr>
          <p:cNvPicPr>
            <a:picLocks noChangeAspect="1"/>
          </p:cNvPicPr>
          <p:nvPr/>
        </p:nvPicPr>
        <p:blipFill>
          <a:blip r:embed="rId3"/>
          <a:stretch>
            <a:fillRect/>
          </a:stretch>
        </p:blipFill>
        <p:spPr>
          <a:xfrm>
            <a:off x="0" y="1459"/>
            <a:ext cx="12192000" cy="1593273"/>
          </a:xfrm>
          <a:prstGeom prst="rect">
            <a:avLst/>
          </a:prstGeom>
        </p:spPr>
      </p:pic>
    </p:spTree>
    <p:extLst>
      <p:ext uri="{BB962C8B-B14F-4D97-AF65-F5344CB8AC3E}">
        <p14:creationId xmlns:p14="http://schemas.microsoft.com/office/powerpoint/2010/main" val="10101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D6EE2-35C8-4621-8025-CE08CC07ECB1}"/>
              </a:ext>
            </a:extLst>
          </p:cNvPr>
          <p:cNvSpPr>
            <a:spLocks noGrp="1"/>
          </p:cNvSpPr>
          <p:nvPr>
            <p:ph type="title"/>
          </p:nvPr>
        </p:nvSpPr>
        <p:spPr>
          <a:xfrm>
            <a:off x="634381" y="1722171"/>
            <a:ext cx="9652000" cy="616603"/>
          </a:xfrm>
        </p:spPr>
        <p:txBody>
          <a:bodyPr>
            <a:normAutofit/>
          </a:bodyPr>
          <a:lstStyle/>
          <a:p>
            <a:r>
              <a:rPr lang="da-DK" sz="3200" b="1" dirty="0">
                <a:cs typeface="Calibri" panose="020F0502020204030204" pitchFamily="34" charset="0"/>
              </a:rPr>
              <a:t>Sukkerindtag blandt danske børn</a:t>
            </a:r>
          </a:p>
        </p:txBody>
      </p:sp>
      <p:sp>
        <p:nvSpPr>
          <p:cNvPr id="3" name="Pladsholder til tekst 2">
            <a:extLst>
              <a:ext uri="{FF2B5EF4-FFF2-40B4-BE49-F238E27FC236}">
                <a16:creationId xmlns:a16="http://schemas.microsoft.com/office/drawing/2014/main" id="{997B6280-B5EB-4936-B7DD-5424B70A2707}"/>
              </a:ext>
            </a:extLst>
          </p:cNvPr>
          <p:cNvSpPr>
            <a:spLocks noGrp="1"/>
          </p:cNvSpPr>
          <p:nvPr>
            <p:ph type="body" idx="1"/>
          </p:nvPr>
        </p:nvSpPr>
        <p:spPr>
          <a:xfrm>
            <a:off x="390525" y="2464550"/>
            <a:ext cx="10744200" cy="3717175"/>
          </a:xfrm>
        </p:spPr>
        <p:txBody>
          <a:bodyPr>
            <a:normAutofit/>
          </a:bodyPr>
          <a:lstStyle/>
          <a:p>
            <a:pPr marL="893763" lvl="2" indent="-287338">
              <a:buFont typeface="Arial" panose="020B0604020202020204" pitchFamily="34" charset="0"/>
              <a:buChar char="•"/>
            </a:pPr>
            <a:r>
              <a:rPr lang="da-DK" dirty="0">
                <a:solidFill>
                  <a:schemeClr val="tx1"/>
                </a:solidFill>
              </a:rPr>
              <a:t>6 ud af 10 børn spiser for meget sukker</a:t>
            </a:r>
          </a:p>
          <a:p>
            <a:pPr marL="893763" lvl="2" indent="-287338">
              <a:buFont typeface="Arial" panose="020B0604020202020204" pitchFamily="34" charset="0"/>
              <a:buChar char="•"/>
            </a:pPr>
            <a:r>
              <a:rPr lang="da-DK" dirty="0">
                <a:solidFill>
                  <a:schemeClr val="tx1"/>
                </a:solidFill>
              </a:rPr>
              <a:t>Hovedkilderne er sodavand, saftevand, slik, chokolade og kage</a:t>
            </a:r>
          </a:p>
          <a:p>
            <a:pPr marL="893763" lvl="2" indent="-287338">
              <a:buFont typeface="Arial" panose="020B0604020202020204" pitchFamily="34" charset="0"/>
              <a:buChar char="•"/>
            </a:pPr>
            <a:r>
              <a:rPr lang="da-DK" dirty="0">
                <a:solidFill>
                  <a:schemeClr val="tx1"/>
                </a:solidFill>
              </a:rPr>
              <a:t>Honning er stort set også rent sukker, og tæller derfor også med i ”tomme kalorier” regnskabet</a:t>
            </a:r>
          </a:p>
          <a:p>
            <a:pPr marL="893763" lvl="2" indent="-287338">
              <a:buFont typeface="Arial" panose="020B0604020202020204" pitchFamily="34" charset="0"/>
              <a:buChar char="•"/>
            </a:pPr>
            <a:r>
              <a:rPr lang="da-DK" dirty="0">
                <a:solidFill>
                  <a:schemeClr val="tx1"/>
                </a:solidFill>
              </a:rPr>
              <a:t>Det er særligt i weekenden, at børnenes sukkerindtag øges. Her skrues der op for hyggen – og dermed lidt ekstra kage, is, slik og lignende</a:t>
            </a:r>
          </a:p>
          <a:p>
            <a:pPr marL="893763" lvl="2" indent="-287338">
              <a:buFont typeface="Arial" panose="020B0604020202020204" pitchFamily="34" charset="0"/>
              <a:buChar char="•"/>
            </a:pPr>
            <a:r>
              <a:rPr lang="da-DK" dirty="0">
                <a:solidFill>
                  <a:schemeClr val="tx1"/>
                </a:solidFill>
              </a:rPr>
              <a:t>Mellemmåltider bidrager ofte også til en større mængde sukker, end der er ”plads” til i den samlede dagskost</a:t>
            </a:r>
          </a:p>
          <a:p>
            <a:pPr marL="893763" lvl="2" indent="-287338">
              <a:buFont typeface="Arial" panose="020B0604020202020204" pitchFamily="34" charset="0"/>
              <a:buChar char="•"/>
            </a:pPr>
            <a:endParaRPr lang="da-DK" dirty="0"/>
          </a:p>
          <a:p>
            <a:pPr marL="893763" lvl="2" indent="-287338">
              <a:buFont typeface="Arial" panose="020B0604020202020204" pitchFamily="34" charset="0"/>
              <a:buChar char="•"/>
            </a:pPr>
            <a:r>
              <a:rPr lang="da-DK" dirty="0">
                <a:solidFill>
                  <a:schemeClr val="tx1"/>
                </a:solidFill>
              </a:rPr>
              <a:t>Anbefalingen for tilsat sukker i kosten er 5 E%. Maden kan stadig være sund, selvom 10% af madens energi kommer fra sukker. </a:t>
            </a:r>
          </a:p>
          <a:p>
            <a:pPr marL="893763" lvl="2" indent="-287338">
              <a:buFont typeface="Arial" panose="020B0604020202020204" pitchFamily="34" charset="0"/>
              <a:buChar char="•"/>
            </a:pPr>
            <a:r>
              <a:rPr lang="nb-NO" dirty="0">
                <a:solidFill>
                  <a:schemeClr val="tx1"/>
                </a:solidFill>
              </a:rPr>
              <a:t>Husk det ‘skjulte’ sukker der er i sammensatte produkter som fx morgenmadsprodukter og kiks</a:t>
            </a:r>
          </a:p>
          <a:p>
            <a:endParaRPr lang="da-DK" dirty="0"/>
          </a:p>
          <a:p>
            <a:endParaRPr lang="nb-NO" dirty="0"/>
          </a:p>
          <a:p>
            <a:endParaRPr lang="da-DK" dirty="0"/>
          </a:p>
          <a:p>
            <a:endParaRPr lang="da-DK" dirty="0"/>
          </a:p>
        </p:txBody>
      </p:sp>
      <p:pic>
        <p:nvPicPr>
          <p:cNvPr id="6" name="Billede 5">
            <a:extLst>
              <a:ext uri="{FF2B5EF4-FFF2-40B4-BE49-F238E27FC236}">
                <a16:creationId xmlns:a16="http://schemas.microsoft.com/office/drawing/2014/main" id="{466C0181-1E26-40B1-9475-4CC8C0AA7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Rektangel 3">
            <a:extLst>
              <a:ext uri="{FF2B5EF4-FFF2-40B4-BE49-F238E27FC236}">
                <a16:creationId xmlns:a16="http://schemas.microsoft.com/office/drawing/2014/main" id="{7220011E-B87D-AD47-82CA-6D4543FBE59F}"/>
              </a:ext>
            </a:extLst>
          </p:cNvPr>
          <p:cNvSpPr/>
          <p:nvPr/>
        </p:nvSpPr>
        <p:spPr>
          <a:xfrm>
            <a:off x="0" y="6571923"/>
            <a:ext cx="6565596" cy="261610"/>
          </a:xfrm>
          <a:prstGeom prst="rect">
            <a:avLst/>
          </a:prstGeom>
        </p:spPr>
        <p:txBody>
          <a:bodyPr wrap="square">
            <a:spAutoFit/>
          </a:bodyPr>
          <a:lstStyle/>
          <a:p>
            <a:r>
              <a:rPr lang="en-US" sz="1100" dirty="0" err="1"/>
              <a:t>Kilde</a:t>
            </a:r>
            <a:r>
              <a:rPr lang="en-US" sz="1100" dirty="0"/>
              <a:t>: </a:t>
            </a:r>
            <a:r>
              <a:rPr lang="en-US" sz="1100" dirty="0">
                <a:hlinkClick r:id="rId3"/>
              </a:rPr>
              <a:t>https://erduforsoed.dk/fakta-om-sukker-og-soede-sager/</a:t>
            </a:r>
            <a:r>
              <a:rPr lang="en-US" sz="1100" dirty="0"/>
              <a:t> </a:t>
            </a:r>
            <a:r>
              <a:rPr lang="en-US" sz="1100" dirty="0" err="1"/>
              <a:t>og</a:t>
            </a:r>
            <a:r>
              <a:rPr lang="en-US" sz="1100" dirty="0"/>
              <a:t> DTU “</a:t>
            </a:r>
            <a:r>
              <a:rPr lang="en-US" sz="1100" dirty="0" err="1"/>
              <a:t>Danskernes</a:t>
            </a:r>
            <a:r>
              <a:rPr lang="en-US" sz="1100" dirty="0"/>
              <a:t> </a:t>
            </a:r>
            <a:r>
              <a:rPr lang="en-US" sz="1100" dirty="0" err="1"/>
              <a:t>Kostvaner</a:t>
            </a:r>
            <a:r>
              <a:rPr lang="en-US" sz="1100" dirty="0"/>
              <a:t> 2011-2013” </a:t>
            </a:r>
            <a:endParaRPr lang="en-US" sz="1100" dirty="0">
              <a:highlight>
                <a:srgbClr val="FFFF00"/>
              </a:highlight>
            </a:endParaRPr>
          </a:p>
        </p:txBody>
      </p:sp>
      <p:pic>
        <p:nvPicPr>
          <p:cNvPr id="5" name="Billede 4">
            <a:extLst>
              <a:ext uri="{FF2B5EF4-FFF2-40B4-BE49-F238E27FC236}">
                <a16:creationId xmlns:a16="http://schemas.microsoft.com/office/drawing/2014/main" id="{2D961907-E9AA-934A-BE58-16C410EB4C58}"/>
              </a:ext>
            </a:extLst>
          </p:cNvPr>
          <p:cNvPicPr>
            <a:picLocks noChangeAspect="1"/>
          </p:cNvPicPr>
          <p:nvPr/>
        </p:nvPicPr>
        <p:blipFill>
          <a:blip r:embed="rId4"/>
          <a:stretch>
            <a:fillRect/>
          </a:stretch>
        </p:blipFill>
        <p:spPr>
          <a:xfrm>
            <a:off x="0" y="1458"/>
            <a:ext cx="12192000" cy="1593273"/>
          </a:xfrm>
          <a:prstGeom prst="rect">
            <a:avLst/>
          </a:prstGeom>
        </p:spPr>
      </p:pic>
    </p:spTree>
    <p:extLst>
      <p:ext uri="{BB962C8B-B14F-4D97-AF65-F5344CB8AC3E}">
        <p14:creationId xmlns:p14="http://schemas.microsoft.com/office/powerpoint/2010/main" val="25023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F552A31-52F9-45C3-80DB-5FAA6C9A9A5C}"/>
              </a:ext>
            </a:extLst>
          </p:cNvPr>
          <p:cNvSpPr txBox="1"/>
          <p:nvPr/>
        </p:nvSpPr>
        <p:spPr>
          <a:xfrm>
            <a:off x="448056" y="1674564"/>
            <a:ext cx="4740386" cy="369332"/>
          </a:xfrm>
          <a:prstGeom prst="rect">
            <a:avLst/>
          </a:prstGeom>
          <a:noFill/>
        </p:spPr>
        <p:txBody>
          <a:bodyPr wrap="square" rtlCol="0">
            <a:spAutoFit/>
          </a:bodyPr>
          <a:lstStyle/>
          <a:p>
            <a:r>
              <a:rPr lang="da-DK" b="1" dirty="0"/>
              <a:t>Gi’ madpakken en hånd – og spis varieret</a:t>
            </a:r>
          </a:p>
        </p:txBody>
      </p:sp>
      <p:sp>
        <p:nvSpPr>
          <p:cNvPr id="7" name="Tekstfelt 6">
            <a:extLst>
              <a:ext uri="{FF2B5EF4-FFF2-40B4-BE49-F238E27FC236}">
                <a16:creationId xmlns:a16="http://schemas.microsoft.com/office/drawing/2014/main" id="{31A501BF-AAB8-47C4-95CC-1095D03B99D2}"/>
              </a:ext>
            </a:extLst>
          </p:cNvPr>
          <p:cNvSpPr txBox="1"/>
          <p:nvPr/>
        </p:nvSpPr>
        <p:spPr>
          <a:xfrm>
            <a:off x="8661989" y="2127682"/>
            <a:ext cx="3265339" cy="1600438"/>
          </a:xfrm>
          <a:prstGeom prst="rect">
            <a:avLst/>
          </a:prstGeom>
          <a:noFill/>
        </p:spPr>
        <p:txBody>
          <a:bodyPr wrap="square" rtlCol="0">
            <a:spAutoFit/>
          </a:bodyPr>
          <a:lstStyle/>
          <a:p>
            <a:r>
              <a:rPr lang="da-DK" sz="1400" dirty="0"/>
              <a:t>Mellemmåltider er gode når man mellem måltiderne vil stille den lille sult.</a:t>
            </a:r>
          </a:p>
          <a:p>
            <a:endParaRPr lang="da-DK" sz="1400" dirty="0"/>
          </a:p>
          <a:p>
            <a:r>
              <a:rPr lang="da-DK" sz="1400" dirty="0"/>
              <a:t>Mellemmåltiderne angivet på ‘Vidste du at’ arket og i Måltidsberegneren, er varierende og bidrager med forskellige næringsstoffer der er vigtige for kroppen.</a:t>
            </a:r>
          </a:p>
        </p:txBody>
      </p:sp>
      <p:sp>
        <p:nvSpPr>
          <p:cNvPr id="8" name="Tekstfelt 7">
            <a:extLst>
              <a:ext uri="{FF2B5EF4-FFF2-40B4-BE49-F238E27FC236}">
                <a16:creationId xmlns:a16="http://schemas.microsoft.com/office/drawing/2014/main" id="{39441195-13CB-4761-BAAA-F6FDA6921330}"/>
              </a:ext>
            </a:extLst>
          </p:cNvPr>
          <p:cNvSpPr txBox="1"/>
          <p:nvPr/>
        </p:nvSpPr>
        <p:spPr>
          <a:xfrm>
            <a:off x="448056" y="2127682"/>
            <a:ext cx="3287218" cy="2677656"/>
          </a:xfrm>
          <a:prstGeom prst="rect">
            <a:avLst/>
          </a:prstGeom>
          <a:noFill/>
        </p:spPr>
        <p:txBody>
          <a:bodyPr wrap="square" rtlCol="0">
            <a:spAutoFit/>
          </a:bodyPr>
          <a:lstStyle/>
          <a:p>
            <a:r>
              <a:rPr lang="da-DK" sz="1400" dirty="0"/>
              <a:t>Madpakken skal være mættende og sund, så den giver energi.</a:t>
            </a:r>
          </a:p>
          <a:p>
            <a:endParaRPr lang="da-DK" sz="1400" dirty="0"/>
          </a:p>
          <a:p>
            <a:r>
              <a:rPr lang="da-DK" sz="1400" dirty="0"/>
              <a:t>Ved at ”Gi’ madpakken en hånd” sørger du for at barnet får en varieret madpakke der indeholder fuldkornsbrød, grønt, kød, æg, ost og bælgfrugter på brødet, samt fisk og skaldyr og frugt.</a:t>
            </a:r>
          </a:p>
          <a:p>
            <a:endParaRPr lang="da-DK" sz="1400" dirty="0"/>
          </a:p>
          <a:p>
            <a:r>
              <a:rPr lang="da-DK" sz="1400" dirty="0"/>
              <a:t>Som supplement til maden, kan der med fordel tilbydes ¼ l skolemælk - gerne den magre, som fx minimælk</a:t>
            </a:r>
          </a:p>
        </p:txBody>
      </p:sp>
      <p:pic>
        <p:nvPicPr>
          <p:cNvPr id="10" name="Billede 9">
            <a:extLst>
              <a:ext uri="{FF2B5EF4-FFF2-40B4-BE49-F238E27FC236}">
                <a16:creationId xmlns:a16="http://schemas.microsoft.com/office/drawing/2014/main" id="{5F3C741E-FFB2-4E3D-9CD0-80214EB80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0" y="4830849"/>
            <a:ext cx="3056926" cy="1688912"/>
          </a:xfrm>
          <a:prstGeom prst="rect">
            <a:avLst/>
          </a:prstGeom>
        </p:spPr>
      </p:pic>
      <p:pic>
        <p:nvPicPr>
          <p:cNvPr id="11" name="Billede 10">
            <a:extLst>
              <a:ext uri="{FF2B5EF4-FFF2-40B4-BE49-F238E27FC236}">
                <a16:creationId xmlns:a16="http://schemas.microsoft.com/office/drawing/2014/main" id="{44EA8214-4FA3-46A0-A311-4691CD84C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5" name="Tekstfelt 4">
            <a:extLst>
              <a:ext uri="{FF2B5EF4-FFF2-40B4-BE49-F238E27FC236}">
                <a16:creationId xmlns:a16="http://schemas.microsoft.com/office/drawing/2014/main" id="{0BBDEC73-607D-9D40-B5E3-A94E5BD57EA4}"/>
              </a:ext>
            </a:extLst>
          </p:cNvPr>
          <p:cNvSpPr txBox="1"/>
          <p:nvPr/>
        </p:nvSpPr>
        <p:spPr>
          <a:xfrm>
            <a:off x="-47818" y="6596390"/>
            <a:ext cx="6002569" cy="261610"/>
          </a:xfrm>
          <a:prstGeom prst="rect">
            <a:avLst/>
          </a:prstGeom>
          <a:noFill/>
        </p:spPr>
        <p:txBody>
          <a:bodyPr wrap="square" rtlCol="0">
            <a:spAutoFit/>
          </a:bodyPr>
          <a:lstStyle/>
          <a:p>
            <a:r>
              <a:rPr lang="da-DK" sz="1100" dirty="0"/>
              <a:t>Kilde: ”Gi madparken en hånd”, Fødevarestyrelsen, 2021</a:t>
            </a:r>
          </a:p>
        </p:txBody>
      </p:sp>
      <p:pic>
        <p:nvPicPr>
          <p:cNvPr id="6" name="Billede 5">
            <a:extLst>
              <a:ext uri="{FF2B5EF4-FFF2-40B4-BE49-F238E27FC236}">
                <a16:creationId xmlns:a16="http://schemas.microsoft.com/office/drawing/2014/main" id="{06247D6C-C242-2448-A640-D55EA59E1381}"/>
              </a:ext>
            </a:extLst>
          </p:cNvPr>
          <p:cNvPicPr>
            <a:picLocks noChangeAspect="1"/>
          </p:cNvPicPr>
          <p:nvPr/>
        </p:nvPicPr>
        <p:blipFill rotWithShape="1">
          <a:blip r:embed="rId4"/>
          <a:srcRect l="13336" r="5726"/>
          <a:stretch/>
        </p:blipFill>
        <p:spPr>
          <a:xfrm>
            <a:off x="4721389" y="1853472"/>
            <a:ext cx="3384000" cy="3513015"/>
          </a:xfrm>
          <a:prstGeom prst="rect">
            <a:avLst/>
          </a:prstGeom>
        </p:spPr>
      </p:pic>
      <p:sp>
        <p:nvSpPr>
          <p:cNvPr id="14" name="Rektangel 13">
            <a:extLst>
              <a:ext uri="{FF2B5EF4-FFF2-40B4-BE49-F238E27FC236}">
                <a16:creationId xmlns:a16="http://schemas.microsoft.com/office/drawing/2014/main" id="{56521623-BC7F-2A42-B270-735F08B65B42}"/>
              </a:ext>
            </a:extLst>
          </p:cNvPr>
          <p:cNvSpPr/>
          <p:nvPr/>
        </p:nvSpPr>
        <p:spPr>
          <a:xfrm>
            <a:off x="4697501" y="5410666"/>
            <a:ext cx="6334702" cy="1200329"/>
          </a:xfrm>
          <a:prstGeom prst="rect">
            <a:avLst/>
          </a:prstGeom>
        </p:spPr>
        <p:txBody>
          <a:bodyPr wrap="square">
            <a:spAutoFit/>
          </a:bodyPr>
          <a:lstStyle/>
          <a:p>
            <a:r>
              <a:rPr lang="da-DK" sz="1600" dirty="0"/>
              <a:t>⁕ </a:t>
            </a:r>
            <a:r>
              <a:rPr lang="da-DK" sz="1400" dirty="0"/>
              <a:t>Fuldkornsbrød - Fuldkornsvarianter af rugbrød eller andet brød </a:t>
            </a:r>
          </a:p>
          <a:p>
            <a:r>
              <a:rPr lang="da-DK" sz="1400" dirty="0"/>
              <a:t>⁕ Grønt – snackgrønt, salat eller grønt på brødet </a:t>
            </a:r>
          </a:p>
          <a:p>
            <a:r>
              <a:rPr lang="da-DK" sz="1400" dirty="0"/>
              <a:t>⁕ På brødet – bælgfrugter, æg, ost eller kød </a:t>
            </a:r>
          </a:p>
          <a:p>
            <a:r>
              <a:rPr lang="da-DK" sz="1400" dirty="0"/>
              <a:t>⁕ Fisk – forskellige slags fisk og skaldyr </a:t>
            </a:r>
          </a:p>
          <a:p>
            <a:r>
              <a:rPr lang="da-DK" sz="1400" dirty="0"/>
              <a:t>⁕ Frugt – det friske og søde</a:t>
            </a:r>
          </a:p>
        </p:txBody>
      </p:sp>
      <p:pic>
        <p:nvPicPr>
          <p:cNvPr id="4" name="Billede 3">
            <a:extLst>
              <a:ext uri="{FF2B5EF4-FFF2-40B4-BE49-F238E27FC236}">
                <a16:creationId xmlns:a16="http://schemas.microsoft.com/office/drawing/2014/main" id="{CFCAA003-D5B8-F64B-8291-A61D3DBD21DA}"/>
              </a:ext>
            </a:extLst>
          </p:cNvPr>
          <p:cNvPicPr>
            <a:picLocks noChangeAspect="1"/>
          </p:cNvPicPr>
          <p:nvPr/>
        </p:nvPicPr>
        <p:blipFill>
          <a:blip r:embed="rId5"/>
          <a:stretch>
            <a:fillRect/>
          </a:stretch>
        </p:blipFill>
        <p:spPr>
          <a:xfrm>
            <a:off x="0" y="-14584"/>
            <a:ext cx="12192000" cy="1593273"/>
          </a:xfrm>
          <a:prstGeom prst="rect">
            <a:avLst/>
          </a:prstGeom>
        </p:spPr>
      </p:pic>
    </p:spTree>
    <p:extLst>
      <p:ext uri="{BB962C8B-B14F-4D97-AF65-F5344CB8AC3E}">
        <p14:creationId xmlns:p14="http://schemas.microsoft.com/office/powerpoint/2010/main" val="24239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1BE7F61-838C-4DD6-B40D-F3EA205181A7}"/>
              </a:ext>
            </a:extLst>
          </p:cNvPr>
          <p:cNvSpPr>
            <a:spLocks noGrp="1"/>
          </p:cNvSpPr>
          <p:nvPr>
            <p:ph idx="1"/>
          </p:nvPr>
        </p:nvSpPr>
        <p:spPr/>
        <p:txBody>
          <a:bodyPr>
            <a:normAutofit lnSpcReduction="10000"/>
          </a:bodyPr>
          <a:lstStyle/>
          <a:p>
            <a:pPr marL="0" indent="0">
              <a:buNone/>
            </a:pPr>
            <a:r>
              <a:rPr lang="da-DK" sz="3200" b="1" dirty="0">
                <a:latin typeface="+mj-lt"/>
              </a:rPr>
              <a:t>Mælk og mejeriprodukter</a:t>
            </a:r>
          </a:p>
          <a:p>
            <a:pPr marL="0" indent="0">
              <a:buNone/>
            </a:pPr>
            <a:endParaRPr lang="da-DK" dirty="0"/>
          </a:p>
          <a:p>
            <a:r>
              <a:rPr lang="da-DK" sz="2200" dirty="0"/>
              <a:t>Mælk indeholder mange gode næringsstoffer bl.a. calcium, </a:t>
            </a:r>
            <a:r>
              <a:rPr lang="da-DK" sz="2200" dirty="0" err="1"/>
              <a:t>Riboflavin</a:t>
            </a:r>
            <a:r>
              <a:rPr lang="da-DK" sz="2200" dirty="0"/>
              <a:t> (B</a:t>
            </a:r>
            <a:r>
              <a:rPr lang="da-DK" sz="1800" dirty="0"/>
              <a:t>2 </a:t>
            </a:r>
            <a:r>
              <a:rPr lang="da-DK" sz="2200" dirty="0"/>
              <a:t>vitamin) og B</a:t>
            </a:r>
            <a:r>
              <a:rPr lang="da-DK" sz="1800" dirty="0"/>
              <a:t>12 </a:t>
            </a:r>
            <a:r>
              <a:rPr lang="da-DK" sz="2200" dirty="0"/>
              <a:t>vitamin. </a:t>
            </a:r>
          </a:p>
          <a:p>
            <a:endParaRPr lang="da-DK" sz="2200" dirty="0"/>
          </a:p>
          <a:p>
            <a:r>
              <a:rPr lang="da-DK" sz="2200" dirty="0"/>
              <a:t>Mælk og mejeriprodukter bidrager bl.a. til vedligeholdelse af kroppens knogler og tænder pga. det høje calcium indhold.</a:t>
            </a:r>
          </a:p>
          <a:p>
            <a:endParaRPr lang="da-DK" sz="2200" dirty="0"/>
          </a:p>
          <a:p>
            <a:r>
              <a:rPr lang="da-DK" sz="2200" dirty="0"/>
              <a:t>Plantedrikke, som fx soja-, ris-, og havredrikke kan </a:t>
            </a:r>
            <a:r>
              <a:rPr lang="da-DK" sz="2200" i="1" dirty="0"/>
              <a:t>ikke</a:t>
            </a:r>
            <a:r>
              <a:rPr lang="da-DK" sz="2200" dirty="0"/>
              <a:t> erstatte mælk. Plantedrikke indeholder hverken B</a:t>
            </a:r>
            <a:r>
              <a:rPr lang="da-DK" sz="1800" dirty="0"/>
              <a:t>12</a:t>
            </a:r>
            <a:r>
              <a:rPr lang="da-DK" sz="2200" dirty="0"/>
              <a:t> vitamin eller </a:t>
            </a:r>
            <a:r>
              <a:rPr lang="da-DK" sz="2200" dirty="0" err="1"/>
              <a:t>Riboflavin</a:t>
            </a:r>
            <a:r>
              <a:rPr lang="da-DK" sz="2200" dirty="0"/>
              <a:t> (B</a:t>
            </a:r>
            <a:r>
              <a:rPr lang="da-DK" sz="1800" dirty="0"/>
              <a:t>2 </a:t>
            </a:r>
            <a:r>
              <a:rPr lang="da-DK" sz="2200" dirty="0"/>
              <a:t>vitamin). Plantedrikke har generelt et lavere indhold af vitaminer og mineraler sammenlignet med komælk, dog med undtagelse af E-vitamin, som er vigtigt for vores immunforsvar</a:t>
            </a:r>
          </a:p>
        </p:txBody>
      </p:sp>
      <p:pic>
        <p:nvPicPr>
          <p:cNvPr id="5" name="Billede 4">
            <a:extLst>
              <a:ext uri="{FF2B5EF4-FFF2-40B4-BE49-F238E27FC236}">
                <a16:creationId xmlns:a16="http://schemas.microsoft.com/office/drawing/2014/main" id="{4654AA39-0393-417B-AD9F-95994B9C9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2" name="Tekstfelt 1">
            <a:extLst>
              <a:ext uri="{FF2B5EF4-FFF2-40B4-BE49-F238E27FC236}">
                <a16:creationId xmlns:a16="http://schemas.microsoft.com/office/drawing/2014/main" id="{EB4F7F3C-9E2D-1F4D-BF39-8E59808154F9}"/>
              </a:ext>
            </a:extLst>
          </p:cNvPr>
          <p:cNvSpPr txBox="1"/>
          <p:nvPr/>
        </p:nvSpPr>
        <p:spPr>
          <a:xfrm>
            <a:off x="0" y="6574762"/>
            <a:ext cx="9005455" cy="261610"/>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https://altomkost.dk/raad-og-anbefalinger/de-officielle-kostraad-godt-for-sundhed-og-klima/vaelg-planteolier-og-magre-mejeriprodukter/</a:t>
            </a:r>
            <a:r>
              <a:rPr lang="en-US" sz="1100" dirty="0"/>
              <a:t> </a:t>
            </a:r>
          </a:p>
        </p:txBody>
      </p:sp>
      <p:pic>
        <p:nvPicPr>
          <p:cNvPr id="6" name="Billede 5">
            <a:extLst>
              <a:ext uri="{FF2B5EF4-FFF2-40B4-BE49-F238E27FC236}">
                <a16:creationId xmlns:a16="http://schemas.microsoft.com/office/drawing/2014/main" id="{2C18B2A3-DD0D-FF45-BEBC-D1C63FA3711A}"/>
              </a:ext>
            </a:extLst>
          </p:cNvPr>
          <p:cNvPicPr>
            <a:picLocks noChangeAspect="1"/>
          </p:cNvPicPr>
          <p:nvPr/>
        </p:nvPicPr>
        <p:blipFill>
          <a:blip r:embed="rId5"/>
          <a:stretch>
            <a:fillRect/>
          </a:stretch>
        </p:blipFill>
        <p:spPr>
          <a:xfrm>
            <a:off x="0" y="-91421"/>
            <a:ext cx="12192000" cy="1591765"/>
          </a:xfrm>
          <a:prstGeom prst="rect">
            <a:avLst/>
          </a:prstGeom>
        </p:spPr>
      </p:pic>
    </p:spTree>
    <p:extLst>
      <p:ext uri="{BB962C8B-B14F-4D97-AF65-F5344CB8AC3E}">
        <p14:creationId xmlns:p14="http://schemas.microsoft.com/office/powerpoint/2010/main" val="104650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E6F1A08D-9A6F-4562-A761-1D76049D9F95}"/>
              </a:ext>
            </a:extLst>
          </p:cNvPr>
          <p:cNvSpPr txBox="1"/>
          <p:nvPr/>
        </p:nvSpPr>
        <p:spPr>
          <a:xfrm>
            <a:off x="721446" y="1613236"/>
            <a:ext cx="11155848" cy="4801314"/>
          </a:xfrm>
          <a:prstGeom prst="rect">
            <a:avLst/>
          </a:prstGeom>
          <a:noFill/>
        </p:spPr>
        <p:txBody>
          <a:bodyPr wrap="square" rtlCol="0">
            <a:spAutoFit/>
          </a:bodyPr>
          <a:lstStyle/>
          <a:p>
            <a:r>
              <a:rPr lang="da-DK" sz="3200" b="1" dirty="0">
                <a:latin typeface="+mj-lt"/>
              </a:rPr>
              <a:t>Calcium</a:t>
            </a:r>
          </a:p>
          <a:p>
            <a:pPr marL="342900" indent="-342900">
              <a:buFont typeface="Arial" panose="020B0604020202020204" pitchFamily="34" charset="0"/>
              <a:buChar char="•"/>
            </a:pPr>
            <a:endParaRPr lang="da-DK" sz="3200" dirty="0"/>
          </a:p>
          <a:p>
            <a:pPr marL="342900" indent="-342900">
              <a:buFont typeface="Arial" panose="020B0604020202020204" pitchFamily="34" charset="0"/>
              <a:buChar char="•"/>
            </a:pPr>
            <a:r>
              <a:rPr lang="da-DK" sz="2200" dirty="0"/>
              <a:t>Calcium er et vigtigt mineral, der sammen med D-vitamin, er nødvendigt for at opbygge og vedligeholde knogler. Det er derfor særligt vigtigt, at man får den nødvendige daglige mængde calcium, når man vokser!</a:t>
            </a:r>
          </a:p>
          <a:p>
            <a:pPr marL="342900" indent="-342900">
              <a:buFont typeface="Wingdings" panose="05000000000000000000" pitchFamily="2" charset="2"/>
              <a:buChar char="§"/>
            </a:pPr>
            <a:endParaRPr lang="da-DK" sz="2200" dirty="0"/>
          </a:p>
          <a:p>
            <a:pPr marL="342900" indent="-342900">
              <a:buFont typeface="Arial" panose="020B0604020202020204" pitchFamily="34" charset="0"/>
              <a:buChar char="•"/>
            </a:pPr>
            <a:r>
              <a:rPr lang="da-DK" sz="2200" dirty="0"/>
              <a:t>Gode kilder til calcium er bl.a. mælk og mejeriprodukter, men mørke grøntsager, såsom broccoli, grønne bønner og grønkål samt rugbrød og mandler bidrager også til det daglige calcium indtag. </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dirty="0"/>
              <a:t>Børn i alderen 10-13 år anbefales at få op til 300 ml mælk eller mælkeprodukt , dog op til 350 ml ved pubertet, og 20 g ost om dagen. Spises ikke ost, så 400-450 ml mælk eller mælkeprodukt.</a:t>
            </a:r>
          </a:p>
        </p:txBody>
      </p:sp>
      <p:pic>
        <p:nvPicPr>
          <p:cNvPr id="8" name="Billede 7">
            <a:extLst>
              <a:ext uri="{FF2B5EF4-FFF2-40B4-BE49-F238E27FC236}">
                <a16:creationId xmlns:a16="http://schemas.microsoft.com/office/drawing/2014/main" id="{63B71A45-8AAC-42B6-BBDA-A66F140C0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B39A261A-6065-674D-9E28-F2C7A749734E}"/>
              </a:ext>
            </a:extLst>
          </p:cNvPr>
          <p:cNvPicPr>
            <a:picLocks noChangeAspect="1"/>
          </p:cNvPicPr>
          <p:nvPr/>
        </p:nvPicPr>
        <p:blipFill>
          <a:blip r:embed="rId4"/>
          <a:stretch>
            <a:fillRect/>
          </a:stretch>
        </p:blipFill>
        <p:spPr>
          <a:xfrm>
            <a:off x="0" y="3263"/>
            <a:ext cx="12192000" cy="1580231"/>
          </a:xfrm>
          <a:prstGeom prst="rect">
            <a:avLst/>
          </a:prstGeom>
        </p:spPr>
      </p:pic>
    </p:spTree>
    <p:extLst>
      <p:ext uri="{BB962C8B-B14F-4D97-AF65-F5344CB8AC3E}">
        <p14:creationId xmlns:p14="http://schemas.microsoft.com/office/powerpoint/2010/main" val="720297227"/>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CD1A40-B7C1-484D-9AD0-AC6C6EC4ABC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E9863B1-8020-4FDA-BED5-33D1DAAC0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FBCE864-8F3B-46DF-8F3D-029ABF2B41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2913</Words>
  <Application>Microsoft Office PowerPoint</Application>
  <PresentationFormat>Widescreen</PresentationFormat>
  <Paragraphs>235</Paragraphs>
  <Slides>24</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24</vt:i4>
      </vt:variant>
    </vt:vector>
  </HeadingPairs>
  <TitlesOfParts>
    <vt:vector size="30" baseType="lpstr">
      <vt:lpstr>Arial</vt:lpstr>
      <vt:lpstr>Calibri</vt:lpstr>
      <vt:lpstr>Calibri Light</vt:lpstr>
      <vt:lpstr>LF Press Sans</vt:lpstr>
      <vt:lpstr>Wingdings</vt:lpstr>
      <vt:lpstr>Office-tema</vt:lpstr>
      <vt:lpstr>Sund mad og råderumsfødevarer 10-13-årige</vt:lpstr>
      <vt:lpstr>PowerPoint-præsentation</vt:lpstr>
      <vt:lpstr>PowerPoint-præsentation</vt:lpstr>
      <vt:lpstr>PowerPoint-præsentation</vt:lpstr>
      <vt:lpstr>  </vt:lpstr>
      <vt:lpstr>Sukkerindtag blandt danske børn</vt:lpstr>
      <vt:lpstr>PowerPoint-præsentation</vt:lpstr>
      <vt:lpstr>PowerPoint-præsentation</vt:lpstr>
      <vt:lpstr>PowerPoint-præsentation</vt:lpstr>
      <vt:lpstr>PowerPoint-præsentation</vt:lpstr>
      <vt:lpstr>PowerPoint-præsentation</vt:lpstr>
      <vt:lpstr>Dagskostforslag til 10-13-årige børn,  ca. 9000 kJ = 2140 kcal  fordelt på  3 hovedmåltider og 2 mellemmåltider + forslag til fysisk aktivitet </vt:lpstr>
      <vt:lpstr>Morgenmad</vt:lpstr>
      <vt:lpstr>Mellemmåltid</vt:lpstr>
      <vt:lpstr>Frokost</vt:lpstr>
      <vt:lpstr>Mellemmåltid</vt:lpstr>
      <vt:lpstr>Aftensmad</vt:lpstr>
      <vt:lpstr>PowerPoint-præsentation</vt:lpstr>
      <vt:lpstr>PowerPoint-præsentation</vt:lpstr>
      <vt:lpstr>Måltidsberegner – Lav personlige kostplaner</vt:lpstr>
      <vt:lpstr>PowerPoint-præsentation</vt:lpstr>
      <vt:lpstr>PowerPoint-præsentation</vt:lpstr>
      <vt:lpstr>    Vidste du at… Sund mad og råderumsfødevarer,  10-13-årige børn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92</cp:revision>
  <dcterms:created xsi:type="dcterms:W3CDTF">2018-11-29T09:46:27Z</dcterms:created>
  <dcterms:modified xsi:type="dcterms:W3CDTF">2025-01-20T12:40:39Z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