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84" r:id="rId5"/>
    <p:sldId id="263" r:id="rId6"/>
    <p:sldId id="271" r:id="rId7"/>
    <p:sldId id="300" r:id="rId8"/>
    <p:sldId id="294" r:id="rId9"/>
    <p:sldId id="268" r:id="rId10"/>
    <p:sldId id="267" r:id="rId11"/>
    <p:sldId id="256" r:id="rId12"/>
    <p:sldId id="261" r:id="rId13"/>
    <p:sldId id="258" r:id="rId14"/>
    <p:sldId id="259" r:id="rId15"/>
    <p:sldId id="260" r:id="rId16"/>
    <p:sldId id="257" r:id="rId17"/>
    <p:sldId id="293" r:id="rId18"/>
    <p:sldId id="301" r:id="rId19"/>
    <p:sldId id="298" r:id="rId20"/>
    <p:sldId id="296" r:id="rId21"/>
    <p:sldId id="299" r:id="rId22"/>
    <p:sldId id="280" r:id="rId23"/>
    <p:sldId id="279" r:id="rId2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tte Buch Krarup" initials="MBK" lastIdx="1" clrIdx="0">
    <p:extLst>
      <p:ext uri="{19B8F6BF-5375-455C-9EA6-DF929625EA0E}">
        <p15:presenceInfo xmlns:p15="http://schemas.microsoft.com/office/powerpoint/2012/main" userId="S-1-5-21-448769487-3943699621-2193482561-37164" providerId="AD"/>
      </p:ext>
    </p:extLst>
  </p:cmAuthor>
  <p:cmAuthor id="2" name="Signe J. A. Worck" initials="SJAW" lastIdx="3" clrIdx="1">
    <p:extLst>
      <p:ext uri="{19B8F6BF-5375-455C-9EA6-DF929625EA0E}">
        <p15:presenceInfo xmlns:p15="http://schemas.microsoft.com/office/powerpoint/2012/main" userId="S-1-5-21-448769487-3943699621-2193482561-365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5056D9-4868-438E-9627-64BE7E411D78}" v="4" dt="2025-01-20T13:12:15.8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94375"/>
  </p:normalViewPr>
  <p:slideViewPr>
    <p:cSldViewPr snapToGrid="0">
      <p:cViewPr varScale="1">
        <p:scale>
          <a:sx n="121" d="100"/>
          <a:sy n="121" d="100"/>
        </p:scale>
        <p:origin x="126" y="12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uk Maia Holm-Søndergaard" userId="4b297fe5-3ac4-4722-8e3d-f46f1df0a98e" providerId="ADAL" clId="{B85056D9-4868-438E-9627-64BE7E411D78}"/>
    <pc:docChg chg="custSel modSld">
      <pc:chgData name="Puk Maia Holm-Søndergaard" userId="4b297fe5-3ac4-4722-8e3d-f46f1df0a98e" providerId="ADAL" clId="{B85056D9-4868-438E-9627-64BE7E411D78}" dt="2025-01-20T13:12:37.868" v="305" actId="1035"/>
      <pc:docMkLst>
        <pc:docMk/>
      </pc:docMkLst>
      <pc:sldChg chg="modSp mod">
        <pc:chgData name="Puk Maia Holm-Søndergaard" userId="4b297fe5-3ac4-4722-8e3d-f46f1df0a98e" providerId="ADAL" clId="{B85056D9-4868-438E-9627-64BE7E411D78}" dt="2025-01-20T13:10:01.809" v="54" actId="1076"/>
        <pc:sldMkLst>
          <pc:docMk/>
          <pc:sldMk cId="4169746736" sldId="257"/>
        </pc:sldMkLst>
        <pc:spChg chg="mod">
          <ac:chgData name="Puk Maia Holm-Søndergaard" userId="4b297fe5-3ac4-4722-8e3d-f46f1df0a98e" providerId="ADAL" clId="{B85056D9-4868-438E-9627-64BE7E411D78}" dt="2025-01-20T13:09:55.353" v="53" actId="1076"/>
          <ac:spMkLst>
            <pc:docMk/>
            <pc:sldMk cId="4169746736" sldId="257"/>
            <ac:spMk id="2" creationId="{FE0F5AB3-47DC-4B66-B420-7E81B2CD5F60}"/>
          </ac:spMkLst>
        </pc:spChg>
        <pc:spChg chg="mod">
          <ac:chgData name="Puk Maia Holm-Søndergaard" userId="4b297fe5-3ac4-4722-8e3d-f46f1df0a98e" providerId="ADAL" clId="{B85056D9-4868-438E-9627-64BE7E411D78}" dt="2025-01-20T13:10:01.809" v="54" actId="1076"/>
          <ac:spMkLst>
            <pc:docMk/>
            <pc:sldMk cId="4169746736" sldId="257"/>
            <ac:spMk id="3" creationId="{152C3F3A-D357-4818-BF34-4CAD08186B98}"/>
          </ac:spMkLst>
        </pc:spChg>
      </pc:sldChg>
      <pc:sldChg chg="modSp mod">
        <pc:chgData name="Puk Maia Holm-Søndergaard" userId="4b297fe5-3ac4-4722-8e3d-f46f1df0a98e" providerId="ADAL" clId="{B85056D9-4868-438E-9627-64BE7E411D78}" dt="2025-01-20T13:09:06.593" v="48" actId="1076"/>
        <pc:sldMkLst>
          <pc:docMk/>
          <pc:sldMk cId="3356474153" sldId="258"/>
        </pc:sldMkLst>
        <pc:spChg chg="mod">
          <ac:chgData name="Puk Maia Holm-Søndergaard" userId="4b297fe5-3ac4-4722-8e3d-f46f1df0a98e" providerId="ADAL" clId="{B85056D9-4868-438E-9627-64BE7E411D78}" dt="2025-01-20T13:08:58.297" v="47" actId="1076"/>
          <ac:spMkLst>
            <pc:docMk/>
            <pc:sldMk cId="3356474153" sldId="258"/>
            <ac:spMk id="2" creationId="{FE0F5AB3-47DC-4B66-B420-7E81B2CD5F60}"/>
          </ac:spMkLst>
        </pc:spChg>
        <pc:spChg chg="mod">
          <ac:chgData name="Puk Maia Holm-Søndergaard" userId="4b297fe5-3ac4-4722-8e3d-f46f1df0a98e" providerId="ADAL" clId="{B85056D9-4868-438E-9627-64BE7E411D78}" dt="2025-01-20T13:09:06.593" v="48" actId="1076"/>
          <ac:spMkLst>
            <pc:docMk/>
            <pc:sldMk cId="3356474153" sldId="258"/>
            <ac:spMk id="3" creationId="{152C3F3A-D357-4818-BF34-4CAD08186B98}"/>
          </ac:spMkLst>
        </pc:spChg>
      </pc:sldChg>
      <pc:sldChg chg="modSp mod">
        <pc:chgData name="Puk Maia Holm-Søndergaard" userId="4b297fe5-3ac4-4722-8e3d-f46f1df0a98e" providerId="ADAL" clId="{B85056D9-4868-438E-9627-64BE7E411D78}" dt="2025-01-20T13:09:21.089" v="50" actId="1076"/>
        <pc:sldMkLst>
          <pc:docMk/>
          <pc:sldMk cId="1443166653" sldId="259"/>
        </pc:sldMkLst>
        <pc:spChg chg="mod">
          <ac:chgData name="Puk Maia Holm-Søndergaard" userId="4b297fe5-3ac4-4722-8e3d-f46f1df0a98e" providerId="ADAL" clId="{B85056D9-4868-438E-9627-64BE7E411D78}" dt="2025-01-20T13:09:13.408" v="49" actId="1076"/>
          <ac:spMkLst>
            <pc:docMk/>
            <pc:sldMk cId="1443166653" sldId="259"/>
            <ac:spMk id="2" creationId="{FE0F5AB3-47DC-4B66-B420-7E81B2CD5F60}"/>
          </ac:spMkLst>
        </pc:spChg>
        <pc:spChg chg="mod">
          <ac:chgData name="Puk Maia Holm-Søndergaard" userId="4b297fe5-3ac4-4722-8e3d-f46f1df0a98e" providerId="ADAL" clId="{B85056D9-4868-438E-9627-64BE7E411D78}" dt="2025-01-20T13:09:21.089" v="50" actId="1076"/>
          <ac:spMkLst>
            <pc:docMk/>
            <pc:sldMk cId="1443166653" sldId="259"/>
            <ac:spMk id="3" creationId="{152C3F3A-D357-4818-BF34-4CAD08186B98}"/>
          </ac:spMkLst>
        </pc:spChg>
      </pc:sldChg>
      <pc:sldChg chg="modSp mod">
        <pc:chgData name="Puk Maia Holm-Søndergaard" userId="4b297fe5-3ac4-4722-8e3d-f46f1df0a98e" providerId="ADAL" clId="{B85056D9-4868-438E-9627-64BE7E411D78}" dt="2025-01-20T13:09:34.911" v="52" actId="1076"/>
        <pc:sldMkLst>
          <pc:docMk/>
          <pc:sldMk cId="3378075506" sldId="260"/>
        </pc:sldMkLst>
        <pc:spChg chg="mod">
          <ac:chgData name="Puk Maia Holm-Søndergaard" userId="4b297fe5-3ac4-4722-8e3d-f46f1df0a98e" providerId="ADAL" clId="{B85056D9-4868-438E-9627-64BE7E411D78}" dt="2025-01-20T13:09:27.529" v="51" actId="1076"/>
          <ac:spMkLst>
            <pc:docMk/>
            <pc:sldMk cId="3378075506" sldId="260"/>
            <ac:spMk id="2" creationId="{FE0F5AB3-47DC-4B66-B420-7E81B2CD5F60}"/>
          </ac:spMkLst>
        </pc:spChg>
        <pc:spChg chg="mod">
          <ac:chgData name="Puk Maia Holm-Søndergaard" userId="4b297fe5-3ac4-4722-8e3d-f46f1df0a98e" providerId="ADAL" clId="{B85056D9-4868-438E-9627-64BE7E411D78}" dt="2025-01-20T13:09:34.911" v="52" actId="1076"/>
          <ac:spMkLst>
            <pc:docMk/>
            <pc:sldMk cId="3378075506" sldId="260"/>
            <ac:spMk id="3" creationId="{152C3F3A-D357-4818-BF34-4CAD08186B98}"/>
          </ac:spMkLst>
        </pc:spChg>
      </pc:sldChg>
      <pc:sldChg chg="modSp mod">
        <pc:chgData name="Puk Maia Holm-Søndergaard" userId="4b297fe5-3ac4-4722-8e3d-f46f1df0a98e" providerId="ADAL" clId="{B85056D9-4868-438E-9627-64BE7E411D78}" dt="2025-01-20T13:08:53.036" v="46" actId="1076"/>
        <pc:sldMkLst>
          <pc:docMk/>
          <pc:sldMk cId="4177621968" sldId="261"/>
        </pc:sldMkLst>
        <pc:spChg chg="mod">
          <ac:chgData name="Puk Maia Holm-Søndergaard" userId="4b297fe5-3ac4-4722-8e3d-f46f1df0a98e" providerId="ADAL" clId="{B85056D9-4868-438E-9627-64BE7E411D78}" dt="2025-01-20T13:08:47.768" v="45" actId="1076"/>
          <ac:spMkLst>
            <pc:docMk/>
            <pc:sldMk cId="4177621968" sldId="261"/>
            <ac:spMk id="2" creationId="{FE0F5AB3-47DC-4B66-B420-7E81B2CD5F60}"/>
          </ac:spMkLst>
        </pc:spChg>
        <pc:spChg chg="mod">
          <ac:chgData name="Puk Maia Holm-Søndergaard" userId="4b297fe5-3ac4-4722-8e3d-f46f1df0a98e" providerId="ADAL" clId="{B85056D9-4868-438E-9627-64BE7E411D78}" dt="2025-01-20T13:08:53.036" v="46" actId="1076"/>
          <ac:spMkLst>
            <pc:docMk/>
            <pc:sldMk cId="4177621968" sldId="261"/>
            <ac:spMk id="3" creationId="{152C3F3A-D357-4818-BF34-4CAD08186B98}"/>
          </ac:spMkLst>
        </pc:spChg>
      </pc:sldChg>
      <pc:sldChg chg="modSp mod">
        <pc:chgData name="Puk Maia Holm-Søndergaard" userId="4b297fe5-3ac4-4722-8e3d-f46f1df0a98e" providerId="ADAL" clId="{B85056D9-4868-438E-9627-64BE7E411D78}" dt="2025-01-20T13:07:54.157" v="43" actId="27636"/>
        <pc:sldMkLst>
          <pc:docMk/>
          <pc:sldMk cId="1816372997" sldId="263"/>
        </pc:sldMkLst>
        <pc:spChg chg="mod">
          <ac:chgData name="Puk Maia Holm-Søndergaard" userId="4b297fe5-3ac4-4722-8e3d-f46f1df0a98e" providerId="ADAL" clId="{B85056D9-4868-438E-9627-64BE7E411D78}" dt="2025-01-20T13:07:54.157" v="43" actId="27636"/>
          <ac:spMkLst>
            <pc:docMk/>
            <pc:sldMk cId="1816372997" sldId="263"/>
            <ac:spMk id="5" creationId="{9DA4629F-6C28-4B35-AE03-D15AAF8D2681}"/>
          </ac:spMkLst>
        </pc:spChg>
      </pc:sldChg>
      <pc:sldChg chg="modSp mod">
        <pc:chgData name="Puk Maia Holm-Søndergaard" userId="4b297fe5-3ac4-4722-8e3d-f46f1df0a98e" providerId="ADAL" clId="{B85056D9-4868-438E-9627-64BE7E411D78}" dt="2025-01-20T13:08:01.651" v="44" actId="113"/>
        <pc:sldMkLst>
          <pc:docMk/>
          <pc:sldMk cId="4249704732" sldId="271"/>
        </pc:sldMkLst>
        <pc:spChg chg="mod">
          <ac:chgData name="Puk Maia Holm-Søndergaard" userId="4b297fe5-3ac4-4722-8e3d-f46f1df0a98e" providerId="ADAL" clId="{B85056D9-4868-438E-9627-64BE7E411D78}" dt="2025-01-20T13:08:01.651" v="44" actId="113"/>
          <ac:spMkLst>
            <pc:docMk/>
            <pc:sldMk cId="4249704732" sldId="271"/>
            <ac:spMk id="3" creationId="{613611CD-2D62-453F-9C4F-C093D817A8C5}"/>
          </ac:spMkLst>
        </pc:spChg>
      </pc:sldChg>
      <pc:sldChg chg="modSp mod">
        <pc:chgData name="Puk Maia Holm-Søndergaard" userId="4b297fe5-3ac4-4722-8e3d-f46f1df0a98e" providerId="ADAL" clId="{B85056D9-4868-438E-9627-64BE7E411D78}" dt="2025-01-20T13:12:37.868" v="305" actId="1035"/>
        <pc:sldMkLst>
          <pc:docMk/>
          <pc:sldMk cId="3472369040" sldId="279"/>
        </pc:sldMkLst>
        <pc:picChg chg="mod">
          <ac:chgData name="Puk Maia Holm-Søndergaard" userId="4b297fe5-3ac4-4722-8e3d-f46f1df0a98e" providerId="ADAL" clId="{B85056D9-4868-438E-9627-64BE7E411D78}" dt="2025-01-20T13:12:37.868" v="305" actId="1035"/>
          <ac:picMkLst>
            <pc:docMk/>
            <pc:sldMk cId="3472369040" sldId="279"/>
            <ac:picMk id="3" creationId="{A98F2F6F-94D4-FE48-8DF4-D0789BBB27E9}"/>
          </ac:picMkLst>
        </pc:picChg>
      </pc:sldChg>
      <pc:sldChg chg="modSp mod">
        <pc:chgData name="Puk Maia Holm-Søndergaard" userId="4b297fe5-3ac4-4722-8e3d-f46f1df0a98e" providerId="ADAL" clId="{B85056D9-4868-438E-9627-64BE7E411D78}" dt="2025-01-20T13:12:28.852" v="301" actId="1037"/>
        <pc:sldMkLst>
          <pc:docMk/>
          <pc:sldMk cId="4160302696" sldId="280"/>
        </pc:sldMkLst>
        <pc:spChg chg="mod">
          <ac:chgData name="Puk Maia Holm-Søndergaard" userId="4b297fe5-3ac4-4722-8e3d-f46f1df0a98e" providerId="ADAL" clId="{B85056D9-4868-438E-9627-64BE7E411D78}" dt="2025-01-20T13:12:21.820" v="266" actId="1076"/>
          <ac:spMkLst>
            <pc:docMk/>
            <pc:sldMk cId="4160302696" sldId="280"/>
            <ac:spMk id="2" creationId="{9B1C8B74-6F3D-471D-A732-C76E18BC4588}"/>
          </ac:spMkLst>
        </pc:spChg>
        <pc:picChg chg="mod">
          <ac:chgData name="Puk Maia Holm-Søndergaard" userId="4b297fe5-3ac4-4722-8e3d-f46f1df0a98e" providerId="ADAL" clId="{B85056D9-4868-438E-9627-64BE7E411D78}" dt="2025-01-20T13:12:28.852" v="301" actId="1037"/>
          <ac:picMkLst>
            <pc:docMk/>
            <pc:sldMk cId="4160302696" sldId="280"/>
            <ac:picMk id="6" creationId="{C2E0FD16-E5D5-2748-AC58-6F73134C69F0}"/>
          </ac:picMkLst>
        </pc:picChg>
      </pc:sldChg>
      <pc:sldChg chg="modSp mod">
        <pc:chgData name="Puk Maia Holm-Søndergaard" userId="4b297fe5-3ac4-4722-8e3d-f46f1df0a98e" providerId="ADAL" clId="{B85056D9-4868-438E-9627-64BE7E411D78}" dt="2025-01-20T13:07:31.380" v="41" actId="20577"/>
        <pc:sldMkLst>
          <pc:docMk/>
          <pc:sldMk cId="2870182984" sldId="284"/>
        </pc:sldMkLst>
        <pc:spChg chg="mod">
          <ac:chgData name="Puk Maia Holm-Søndergaard" userId="4b297fe5-3ac4-4722-8e3d-f46f1df0a98e" providerId="ADAL" clId="{B85056D9-4868-438E-9627-64BE7E411D78}" dt="2025-01-20T13:07:31.380" v="41" actId="20577"/>
          <ac:spMkLst>
            <pc:docMk/>
            <pc:sldMk cId="2870182984" sldId="284"/>
            <ac:spMk id="2" creationId="{97391206-840A-4967-BE2D-0E69D341FD6B}"/>
          </ac:spMkLst>
        </pc:spChg>
      </pc:sldChg>
      <pc:sldChg chg="modSp mod">
        <pc:chgData name="Puk Maia Holm-Søndergaard" userId="4b297fe5-3ac4-4722-8e3d-f46f1df0a98e" providerId="ADAL" clId="{B85056D9-4868-438E-9627-64BE7E411D78}" dt="2025-01-20T13:10:13.803" v="105" actId="1038"/>
        <pc:sldMkLst>
          <pc:docMk/>
          <pc:sldMk cId="470560705" sldId="293"/>
        </pc:sldMkLst>
        <pc:spChg chg="mod">
          <ac:chgData name="Puk Maia Holm-Søndergaard" userId="4b297fe5-3ac4-4722-8e3d-f46f1df0a98e" providerId="ADAL" clId="{B85056D9-4868-438E-9627-64BE7E411D78}" dt="2025-01-20T13:10:13.803" v="105" actId="1038"/>
          <ac:spMkLst>
            <pc:docMk/>
            <pc:sldMk cId="470560705" sldId="293"/>
            <ac:spMk id="2" creationId="{01DFC82C-C1ED-A043-BCBD-F22CEFA8EEED}"/>
          </ac:spMkLst>
        </pc:spChg>
        <pc:spChg chg="mod">
          <ac:chgData name="Puk Maia Holm-Søndergaard" userId="4b297fe5-3ac4-4722-8e3d-f46f1df0a98e" providerId="ADAL" clId="{B85056D9-4868-438E-9627-64BE7E411D78}" dt="2025-01-20T13:10:13.803" v="105" actId="1038"/>
          <ac:spMkLst>
            <pc:docMk/>
            <pc:sldMk cId="470560705" sldId="293"/>
            <ac:spMk id="7" creationId="{1A8E57BD-1BF9-A50E-7C27-D538BE6F1F75}"/>
          </ac:spMkLst>
        </pc:spChg>
        <pc:spChg chg="mod">
          <ac:chgData name="Puk Maia Holm-Søndergaard" userId="4b297fe5-3ac4-4722-8e3d-f46f1df0a98e" providerId="ADAL" clId="{B85056D9-4868-438E-9627-64BE7E411D78}" dt="2025-01-20T13:10:13.803" v="105" actId="1038"/>
          <ac:spMkLst>
            <pc:docMk/>
            <pc:sldMk cId="470560705" sldId="293"/>
            <ac:spMk id="10" creationId="{1F743A6E-FD6F-6A4F-9893-08DCA23F9B10}"/>
          </ac:spMkLst>
        </pc:spChg>
        <pc:spChg chg="mod">
          <ac:chgData name="Puk Maia Holm-Søndergaard" userId="4b297fe5-3ac4-4722-8e3d-f46f1df0a98e" providerId="ADAL" clId="{B85056D9-4868-438E-9627-64BE7E411D78}" dt="2025-01-20T13:10:13.803" v="105" actId="1038"/>
          <ac:spMkLst>
            <pc:docMk/>
            <pc:sldMk cId="470560705" sldId="293"/>
            <ac:spMk id="13" creationId="{1EA09E59-695D-9E43-AA57-BAA2ACF3783B}"/>
          </ac:spMkLst>
        </pc:spChg>
        <pc:spChg chg="mod">
          <ac:chgData name="Puk Maia Holm-Søndergaard" userId="4b297fe5-3ac4-4722-8e3d-f46f1df0a98e" providerId="ADAL" clId="{B85056D9-4868-438E-9627-64BE7E411D78}" dt="2025-01-20T13:10:13.803" v="105" actId="1038"/>
          <ac:spMkLst>
            <pc:docMk/>
            <pc:sldMk cId="470560705" sldId="293"/>
            <ac:spMk id="14" creationId="{D9D6718D-CCC9-5C40-B50A-24CEF2F4A13C}"/>
          </ac:spMkLst>
        </pc:spChg>
        <pc:spChg chg="mod">
          <ac:chgData name="Puk Maia Holm-Søndergaard" userId="4b297fe5-3ac4-4722-8e3d-f46f1df0a98e" providerId="ADAL" clId="{B85056D9-4868-438E-9627-64BE7E411D78}" dt="2025-01-20T13:10:13.803" v="105" actId="1038"/>
          <ac:spMkLst>
            <pc:docMk/>
            <pc:sldMk cId="470560705" sldId="293"/>
            <ac:spMk id="15" creationId="{62F8F76C-D4B3-6049-9485-55C570229A25}"/>
          </ac:spMkLst>
        </pc:spChg>
        <pc:spChg chg="mod">
          <ac:chgData name="Puk Maia Holm-Søndergaard" userId="4b297fe5-3ac4-4722-8e3d-f46f1df0a98e" providerId="ADAL" clId="{B85056D9-4868-438E-9627-64BE7E411D78}" dt="2025-01-20T13:10:13.803" v="105" actId="1038"/>
          <ac:spMkLst>
            <pc:docMk/>
            <pc:sldMk cId="470560705" sldId="293"/>
            <ac:spMk id="18" creationId="{A9709EEE-002D-734D-A2C6-A4CE84397F69}"/>
          </ac:spMkLst>
        </pc:spChg>
        <pc:spChg chg="mod">
          <ac:chgData name="Puk Maia Holm-Søndergaard" userId="4b297fe5-3ac4-4722-8e3d-f46f1df0a98e" providerId="ADAL" clId="{B85056D9-4868-438E-9627-64BE7E411D78}" dt="2025-01-20T13:10:13.803" v="105" actId="1038"/>
          <ac:spMkLst>
            <pc:docMk/>
            <pc:sldMk cId="470560705" sldId="293"/>
            <ac:spMk id="19" creationId="{10145043-4A00-004F-8385-3856816A20A1}"/>
          </ac:spMkLst>
        </pc:spChg>
        <pc:spChg chg="mod">
          <ac:chgData name="Puk Maia Holm-Søndergaard" userId="4b297fe5-3ac4-4722-8e3d-f46f1df0a98e" providerId="ADAL" clId="{B85056D9-4868-438E-9627-64BE7E411D78}" dt="2025-01-20T13:10:13.803" v="105" actId="1038"/>
          <ac:spMkLst>
            <pc:docMk/>
            <pc:sldMk cId="470560705" sldId="293"/>
            <ac:spMk id="22" creationId="{07943630-F10E-45A6-A585-431C0730F47A}"/>
          </ac:spMkLst>
        </pc:spChg>
        <pc:graphicFrameChg chg="mod">
          <ac:chgData name="Puk Maia Holm-Søndergaard" userId="4b297fe5-3ac4-4722-8e3d-f46f1df0a98e" providerId="ADAL" clId="{B85056D9-4868-438E-9627-64BE7E411D78}" dt="2025-01-20T13:10:13.803" v="105" actId="1038"/>
          <ac:graphicFrameMkLst>
            <pc:docMk/>
            <pc:sldMk cId="470560705" sldId="293"/>
            <ac:graphicFrameMk id="3" creationId="{492710C6-6B6A-1122-A77C-0F69051B8A7E}"/>
          </ac:graphicFrameMkLst>
        </pc:graphicFrameChg>
      </pc:sldChg>
      <pc:sldChg chg="modSp mod">
        <pc:chgData name="Puk Maia Holm-Søndergaard" userId="4b297fe5-3ac4-4722-8e3d-f46f1df0a98e" providerId="ADAL" clId="{B85056D9-4868-438E-9627-64BE7E411D78}" dt="2025-01-20T13:11:34.149" v="225" actId="1038"/>
        <pc:sldMkLst>
          <pc:docMk/>
          <pc:sldMk cId="3699230163" sldId="296"/>
        </pc:sldMkLst>
        <pc:spChg chg="mod">
          <ac:chgData name="Puk Maia Holm-Søndergaard" userId="4b297fe5-3ac4-4722-8e3d-f46f1df0a98e" providerId="ADAL" clId="{B85056D9-4868-438E-9627-64BE7E411D78}" dt="2025-01-20T13:11:34.149" v="225" actId="1038"/>
          <ac:spMkLst>
            <pc:docMk/>
            <pc:sldMk cId="3699230163" sldId="296"/>
            <ac:spMk id="2" creationId="{57500796-F284-5144-89EB-BD4A7201DEEB}"/>
          </ac:spMkLst>
        </pc:spChg>
        <pc:picChg chg="mod">
          <ac:chgData name="Puk Maia Holm-Søndergaard" userId="4b297fe5-3ac4-4722-8e3d-f46f1df0a98e" providerId="ADAL" clId="{B85056D9-4868-438E-9627-64BE7E411D78}" dt="2025-01-20T13:11:34.149" v="225" actId="1038"/>
          <ac:picMkLst>
            <pc:docMk/>
            <pc:sldMk cId="3699230163" sldId="296"/>
            <ac:picMk id="9" creationId="{807EC4F7-19CE-460D-AD34-D8C0A1A0D1E8}"/>
          </ac:picMkLst>
        </pc:picChg>
      </pc:sldChg>
      <pc:sldChg chg="addSp modSp mod">
        <pc:chgData name="Puk Maia Holm-Søndergaard" userId="4b297fe5-3ac4-4722-8e3d-f46f1df0a98e" providerId="ADAL" clId="{B85056D9-4868-438E-9627-64BE7E411D78}" dt="2025-01-20T13:11:16.110" v="196"/>
        <pc:sldMkLst>
          <pc:docMk/>
          <pc:sldMk cId="3716801210" sldId="298"/>
        </pc:sldMkLst>
        <pc:spChg chg="mod">
          <ac:chgData name="Puk Maia Holm-Søndergaard" userId="4b297fe5-3ac4-4722-8e3d-f46f1df0a98e" providerId="ADAL" clId="{B85056D9-4868-438E-9627-64BE7E411D78}" dt="2025-01-20T13:11:00.811" v="193" actId="1036"/>
          <ac:spMkLst>
            <pc:docMk/>
            <pc:sldMk cId="3716801210" sldId="298"/>
            <ac:spMk id="2" creationId="{FFC8D8E4-43F5-D640-A5A0-DBE4EF50DD69}"/>
          </ac:spMkLst>
        </pc:spChg>
        <pc:spChg chg="mod">
          <ac:chgData name="Puk Maia Holm-Søndergaard" userId="4b297fe5-3ac4-4722-8e3d-f46f1df0a98e" providerId="ADAL" clId="{B85056D9-4868-438E-9627-64BE7E411D78}" dt="2025-01-20T13:11:00.811" v="193" actId="1036"/>
          <ac:spMkLst>
            <pc:docMk/>
            <pc:sldMk cId="3716801210" sldId="298"/>
            <ac:spMk id="3" creationId="{A7465E0F-18C2-C24C-8E01-6113B116A194}"/>
          </ac:spMkLst>
        </pc:spChg>
        <pc:picChg chg="add mod">
          <ac:chgData name="Puk Maia Holm-Søndergaard" userId="4b297fe5-3ac4-4722-8e3d-f46f1df0a98e" providerId="ADAL" clId="{B85056D9-4868-438E-9627-64BE7E411D78}" dt="2025-01-20T13:11:03.284" v="194"/>
          <ac:picMkLst>
            <pc:docMk/>
            <pc:sldMk cId="3716801210" sldId="298"/>
            <ac:picMk id="4" creationId="{3B67FB23-CBC9-C6C7-7FDB-5CDE6D87C109}"/>
          </ac:picMkLst>
        </pc:picChg>
        <pc:picChg chg="add mod">
          <ac:chgData name="Puk Maia Holm-Søndergaard" userId="4b297fe5-3ac4-4722-8e3d-f46f1df0a98e" providerId="ADAL" clId="{B85056D9-4868-438E-9627-64BE7E411D78}" dt="2025-01-20T13:11:16.110" v="196"/>
          <ac:picMkLst>
            <pc:docMk/>
            <pc:sldMk cId="3716801210" sldId="298"/>
            <ac:picMk id="5" creationId="{A4450273-66AE-567A-539C-055B45A4980F}"/>
          </ac:picMkLst>
        </pc:picChg>
      </pc:sldChg>
      <pc:sldChg chg="modSp mod">
        <pc:chgData name="Puk Maia Holm-Søndergaard" userId="4b297fe5-3ac4-4722-8e3d-f46f1df0a98e" providerId="ADAL" clId="{B85056D9-4868-438E-9627-64BE7E411D78}" dt="2025-01-20T13:11:52.391" v="228" actId="1076"/>
        <pc:sldMkLst>
          <pc:docMk/>
          <pc:sldMk cId="2573462900" sldId="299"/>
        </pc:sldMkLst>
        <pc:spChg chg="mod">
          <ac:chgData name="Puk Maia Holm-Søndergaard" userId="4b297fe5-3ac4-4722-8e3d-f46f1df0a98e" providerId="ADAL" clId="{B85056D9-4868-438E-9627-64BE7E411D78}" dt="2025-01-20T13:11:46.387" v="227" actId="113"/>
          <ac:spMkLst>
            <pc:docMk/>
            <pc:sldMk cId="2573462900" sldId="299"/>
            <ac:spMk id="3" creationId="{613611CD-2D62-453F-9C4F-C093D817A8C5}"/>
          </ac:spMkLst>
        </pc:spChg>
        <pc:spChg chg="mod">
          <ac:chgData name="Puk Maia Holm-Søndergaard" userId="4b297fe5-3ac4-4722-8e3d-f46f1df0a98e" providerId="ADAL" clId="{B85056D9-4868-438E-9627-64BE7E411D78}" dt="2025-01-20T13:11:52.391" v="228" actId="1076"/>
          <ac:spMkLst>
            <pc:docMk/>
            <pc:sldMk cId="2573462900" sldId="299"/>
            <ac:spMk id="5" creationId="{33166EA4-5B56-8C48-9CC8-47379B47BE35}"/>
          </ac:spMkLst>
        </pc:spChg>
      </pc:sldChg>
      <pc:sldChg chg="addSp modSp mod">
        <pc:chgData name="Puk Maia Holm-Søndergaard" userId="4b297fe5-3ac4-4722-8e3d-f46f1df0a98e" providerId="ADAL" clId="{B85056D9-4868-438E-9627-64BE7E411D78}" dt="2025-01-20T13:11:11.733" v="195"/>
        <pc:sldMkLst>
          <pc:docMk/>
          <pc:sldMk cId="251521167" sldId="301"/>
        </pc:sldMkLst>
        <pc:spChg chg="mod">
          <ac:chgData name="Puk Maia Holm-Søndergaard" userId="4b297fe5-3ac4-4722-8e3d-f46f1df0a98e" providerId="ADAL" clId="{B85056D9-4868-438E-9627-64BE7E411D78}" dt="2025-01-20T13:10:43.914" v="163" actId="122"/>
          <ac:spMkLst>
            <pc:docMk/>
            <pc:sldMk cId="251521167" sldId="301"/>
            <ac:spMk id="3" creationId="{32B554E0-CD3D-894D-882D-45EF2134E33F}"/>
          </ac:spMkLst>
        </pc:spChg>
        <pc:picChg chg="add mod">
          <ac:chgData name="Puk Maia Holm-Søndergaard" userId="4b297fe5-3ac4-4722-8e3d-f46f1df0a98e" providerId="ADAL" clId="{B85056D9-4868-438E-9627-64BE7E411D78}" dt="2025-01-20T13:11:11.733" v="195"/>
          <ac:picMkLst>
            <pc:docMk/>
            <pc:sldMk cId="251521167" sldId="301"/>
            <ac:picMk id="2" creationId="{2D7639DD-D19C-CCF3-B996-91BA798BB4A7}"/>
          </ac:picMkLst>
        </pc:picChg>
        <pc:picChg chg="mod">
          <ac:chgData name="Puk Maia Holm-Søndergaard" userId="4b297fe5-3ac4-4722-8e3d-f46f1df0a98e" providerId="ADAL" clId="{B85056D9-4868-438E-9627-64BE7E411D78}" dt="2025-01-20T13:10:36.904" v="161" actId="1076"/>
          <ac:picMkLst>
            <pc:docMk/>
            <pc:sldMk cId="251521167" sldId="301"/>
            <ac:picMk id="7" creationId="{815AD4FF-1444-B145-A2FC-1017C0FC8506}"/>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fs-data-ax\data\Handel,%20Marked%20&amp;%20Ernaering\ME\Ern&#230;ring\Linea\Puk\VDA\PowerPoint%20til%20VDA\Diagramme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dirty="0"/>
              <a:t>Anbefalet</a:t>
            </a:r>
            <a:r>
              <a:rPr lang="da-DK" baseline="0" dirty="0"/>
              <a:t> makronæringsstoffordeling</a:t>
            </a:r>
            <a:endParaRPr lang="da-DK" dirty="0"/>
          </a:p>
        </c:rich>
      </c:tx>
      <c:layout>
        <c:manualLayout>
          <c:xMode val="edge"/>
          <c:yMode val="edge"/>
          <c:x val="0.24807488877447503"/>
          <c:y val="1.266387712246993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pieChart>
        <c:varyColors val="0"/>
        <c:ser>
          <c:idx val="0"/>
          <c:order val="0"/>
          <c:spPr>
            <a:solidFill>
              <a:schemeClr val="accent1"/>
            </a:solidFill>
            <a:ln w="19050">
              <a:solidFill>
                <a:schemeClr val="lt1"/>
              </a:solidFill>
            </a:ln>
            <a:effectLst/>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16F8-49B6-904F-792B6DBF725A}"/>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16F8-49B6-904F-792B6DBF725A}"/>
              </c:ext>
            </c:extLst>
          </c:dPt>
          <c:dPt>
            <c:idx val="2"/>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5-16F8-49B6-904F-792B6DBF725A}"/>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16F8-49B6-904F-792B6DBF725A}"/>
              </c:ext>
            </c:extLst>
          </c:dPt>
          <c:cat>
            <c:strRef>
              <c:f>'65+'!$A$2:$A$5</c:f>
              <c:strCache>
                <c:ptCount val="4"/>
                <c:pt idx="0">
                  <c:v>Protein</c:v>
                </c:pt>
                <c:pt idx="1">
                  <c:v>Fedt</c:v>
                </c:pt>
                <c:pt idx="2">
                  <c:v>Mættet fedt</c:v>
                </c:pt>
                <c:pt idx="3">
                  <c:v>Kulhydrat</c:v>
                </c:pt>
              </c:strCache>
            </c:strRef>
          </c:cat>
          <c:val>
            <c:numRef>
              <c:f>'65+'!$B$2:$B$5</c:f>
              <c:numCache>
                <c:formatCode>General</c:formatCode>
                <c:ptCount val="4"/>
                <c:pt idx="0">
                  <c:v>15</c:v>
                </c:pt>
                <c:pt idx="1">
                  <c:v>23</c:v>
                </c:pt>
                <c:pt idx="2">
                  <c:v>10</c:v>
                </c:pt>
                <c:pt idx="3">
                  <c:v>52</c:v>
                </c:pt>
              </c:numCache>
            </c:numRef>
          </c:val>
          <c:extLst>
            <c:ext xmlns:c16="http://schemas.microsoft.com/office/drawing/2014/chart" uri="{C3380CC4-5D6E-409C-BE32-E72D297353CC}">
              <c16:uniqueId val="{00000008-16F8-49B6-904F-792B6DBF725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C63EE6-1D77-4672-8CED-F4B7E9D80418}" type="datetimeFigureOut">
              <a:rPr lang="da-DK" smtClean="0"/>
              <a:t>20-01-2025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052F42-F7F5-4C43-A0AB-93D6785C6FBB}" type="slidenum">
              <a:rPr lang="da-DK" smtClean="0"/>
              <a:t>‹nr.›</a:t>
            </a:fld>
            <a:endParaRPr lang="da-DK"/>
          </a:p>
        </p:txBody>
      </p:sp>
    </p:spTree>
    <p:extLst>
      <p:ext uri="{BB962C8B-B14F-4D97-AF65-F5344CB8AC3E}">
        <p14:creationId xmlns:p14="http://schemas.microsoft.com/office/powerpoint/2010/main" val="3165799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ood.dtu.dk/english/-/media/Institutter/Foedevareinstituttet/Publikationer/Pub-2020/Rapport-Raad-om-baeredygtig-kost.ashx?la=da&amp;hash=E3D5BD3F878A3C25C3DB48FD914A0AF7A55E8239"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food.dtu.dk/-/media/institutter/foedevareinstituttet/publikationer/pub-2024/de-officielle-kostraad-ift-nnr-2023.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2</a:t>
            </a:fld>
            <a:endParaRPr lang="da-DK"/>
          </a:p>
        </p:txBody>
      </p:sp>
    </p:spTree>
    <p:extLst>
      <p:ext uri="{BB962C8B-B14F-4D97-AF65-F5344CB8AC3E}">
        <p14:creationId xmlns:p14="http://schemas.microsoft.com/office/powerpoint/2010/main" val="1192884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 tilgængelige Vidste du at… ark tager udgangspunkt i De officielle Kostråd fra 2023. Sammensætning af makronæringsstoffer på arket matcher de gældende De officielle Kostråd og Nordiske Næringsstofanbefalinger 2023 (NNR). </a:t>
            </a:r>
            <a:endParaRPr lang="da-DK" b="1" dirty="0">
              <a:solidFill>
                <a:schemeClr val="tx1"/>
              </a:solidFill>
            </a:endParaRPr>
          </a:p>
          <a:p>
            <a:r>
              <a:rPr lang="da-DK" b="0" dirty="0">
                <a:solidFill>
                  <a:schemeClr val="tx1"/>
                </a:solidFill>
              </a:rPr>
              <a:t>Vidste du at ….arkene er blevet opdateret juni 2024, efter opdatering af det faglige grundlag for De Officielle Kostråd i forhold til NNR2023</a:t>
            </a:r>
            <a:endParaRPr lang="da-DK" sz="1200" b="0" i="0" kern="1200" dirty="0">
              <a:solidFill>
                <a:schemeClr val="tx1"/>
              </a:solidFill>
              <a:effectLst/>
              <a:latin typeface="+mn-lt"/>
              <a:ea typeface="+mn-ea"/>
              <a:cs typeface="+mn-cs"/>
            </a:endParaRPr>
          </a:p>
          <a:p>
            <a:r>
              <a:rPr lang="da-DK" sz="1200" b="1" i="0" u="none" strike="noStrike" kern="1200" dirty="0">
                <a:solidFill>
                  <a:schemeClr val="tx1"/>
                </a:solidFill>
                <a:effectLst/>
                <a:latin typeface="+mn-lt"/>
                <a:ea typeface="+mn-ea"/>
                <a:cs typeface="+mn-cs"/>
                <a:hlinkClick r:id="rId3" tooltip="Åbner i ny fane"/>
              </a:rPr>
              <a:t>Råd om bæredygtig sund kost - fagligt grundlag for et supplement til De officielle Kostråd, DTU Fødevareinstituttet 2020</a:t>
            </a:r>
            <a:br>
              <a:rPr lang="da-DK" sz="1200" b="1" i="0" u="none" strike="noStrike" kern="1200" dirty="0">
                <a:solidFill>
                  <a:schemeClr val="tx1"/>
                </a:solidFill>
                <a:effectLst/>
                <a:latin typeface="+mn-lt"/>
                <a:ea typeface="+mn-ea"/>
                <a:cs typeface="+mn-cs"/>
                <a:hlinkClick r:id="rId3" tooltip="Åbner i ny fane"/>
              </a:rPr>
            </a:br>
            <a:r>
              <a:rPr lang="da-DK" sz="1200" b="0" i="0" kern="1200" dirty="0">
                <a:solidFill>
                  <a:schemeClr val="tx1"/>
                </a:solidFill>
                <a:effectLst/>
                <a:latin typeface="+mn-lt"/>
                <a:ea typeface="+mn-ea"/>
                <a:cs typeface="+mn-cs"/>
              </a:rPr>
              <a:t>DTU Fødevareinstituttet udarbejdede i 2020 et fagligt grundlag for revidering af De officielle Kostråd med fokus på, hvordan vi kan spise både sundt og mere bæredygtigt. Med afsæt i den såkaldte EAT-Lancet kost har DTU udarbejdet en tilpasset planterig kost målrettet danske forhold. Denne kost holder sig inden for rammerne af NNR 2012 og evidensgrundlaget fra 2013. </a:t>
            </a:r>
          </a:p>
          <a:p>
            <a:r>
              <a:rPr lang="da-DK" sz="1200" b="1" i="0" u="none" strike="noStrike" kern="1200" dirty="0">
                <a:solidFill>
                  <a:schemeClr val="tx1"/>
                </a:solidFill>
                <a:effectLst/>
                <a:latin typeface="+mn-lt"/>
                <a:ea typeface="+mn-ea"/>
                <a:cs typeface="+mn-cs"/>
                <a:hlinkClick r:id="rId4" tooltip="Åbner i ny fane, pdf"/>
              </a:rPr>
              <a:t>Opdatering af det faglige grundlag for De officielle Kostråd i forhold til NNR 2023 – Planterig kost 2-70 år, DTU Fødevareinstituttet 2024</a:t>
            </a:r>
            <a:br>
              <a:rPr lang="da-DK" sz="1200" b="1" i="0" u="none" strike="noStrike" kern="1200" dirty="0">
                <a:solidFill>
                  <a:schemeClr val="tx1"/>
                </a:solidFill>
                <a:effectLst/>
                <a:latin typeface="+mn-lt"/>
                <a:ea typeface="+mn-ea"/>
                <a:cs typeface="+mn-cs"/>
                <a:hlinkClick r:id="rId4" tooltip="Åbner i ny fane, pdf"/>
              </a:rPr>
            </a:br>
            <a:r>
              <a:rPr lang="da-DK" sz="1200" b="0" i="0" kern="1200" dirty="0">
                <a:solidFill>
                  <a:schemeClr val="tx1"/>
                </a:solidFill>
                <a:effectLst/>
                <a:latin typeface="+mn-lt"/>
                <a:ea typeface="+mn-ea"/>
                <a:cs typeface="+mn-cs"/>
              </a:rPr>
              <a:t>I 2023 udkom en ny NNR med opdaterede værdier for næringsstofbehov samt råd om fødevareindtag, der også integrerer miljømæssig bæredygtighed. Dette var anledningen til, at DTU Fødevareinstituttet i 2024 opdaterede det faglige grundlag for De officielle Kostråd. De officielle Kostråd er således i overensstemmelse med NNR 2023.  </a:t>
            </a:r>
          </a:p>
          <a:p>
            <a:r>
              <a:rPr lang="da-DK" b="1" dirty="0">
                <a:solidFill>
                  <a:schemeClr val="tx1"/>
                </a:solidFill>
              </a:rPr>
              <a:t> </a:t>
            </a:r>
          </a:p>
          <a:p>
            <a:endParaRPr lang="da-DK" dirty="0"/>
          </a:p>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3</a:t>
            </a:fld>
            <a:endParaRPr lang="da-DK"/>
          </a:p>
        </p:txBody>
      </p:sp>
    </p:spTree>
    <p:extLst>
      <p:ext uri="{BB962C8B-B14F-4D97-AF65-F5344CB8AC3E}">
        <p14:creationId xmlns:p14="http://schemas.microsoft.com/office/powerpoint/2010/main" val="160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err="1"/>
              <a:t>https</a:t>
            </a:r>
            <a:r>
              <a:rPr lang="da-DK" dirty="0"/>
              <a:t>://</a:t>
            </a:r>
            <a:r>
              <a:rPr lang="da-DK" dirty="0" err="1"/>
              <a:t>foedevarestyrelsen.dk</a:t>
            </a:r>
            <a:r>
              <a:rPr lang="da-DK" dirty="0"/>
              <a:t>/kost-og-</a:t>
            </a:r>
            <a:r>
              <a:rPr lang="da-DK" dirty="0" err="1"/>
              <a:t>foedevarer</a:t>
            </a:r>
            <a:r>
              <a:rPr lang="da-DK" dirty="0"/>
              <a:t>/alt-om-mad/de-officielle-</a:t>
            </a:r>
            <a:r>
              <a:rPr lang="da-DK" dirty="0" err="1"/>
              <a:t>kostraad</a:t>
            </a:r>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4</a:t>
            </a:fld>
            <a:endParaRPr lang="da-DK"/>
          </a:p>
        </p:txBody>
      </p:sp>
    </p:spTree>
    <p:extLst>
      <p:ext uri="{BB962C8B-B14F-4D97-AF65-F5344CB8AC3E}">
        <p14:creationId xmlns:p14="http://schemas.microsoft.com/office/powerpoint/2010/main" val="2663599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7</a:t>
            </a:fld>
            <a:endParaRPr lang="da-DK"/>
          </a:p>
        </p:txBody>
      </p:sp>
    </p:spTree>
    <p:extLst>
      <p:ext uri="{BB962C8B-B14F-4D97-AF65-F5344CB8AC3E}">
        <p14:creationId xmlns:p14="http://schemas.microsoft.com/office/powerpoint/2010/main" val="4001780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a:p>
            <a:endParaRPr lang="en-US" dirty="0"/>
          </a:p>
        </p:txBody>
      </p:sp>
      <p:sp>
        <p:nvSpPr>
          <p:cNvPr id="4" name="Pladsholder til slidenummer 3"/>
          <p:cNvSpPr>
            <a:spLocks noGrp="1"/>
          </p:cNvSpPr>
          <p:nvPr>
            <p:ph type="sldNum" sz="quarter" idx="5"/>
          </p:nvPr>
        </p:nvSpPr>
        <p:spPr/>
        <p:txBody>
          <a:bodyPr/>
          <a:lstStyle/>
          <a:p>
            <a:fld id="{E7BFD594-F713-488A-A71D-33C6A4872B3E}" type="slidenum">
              <a:rPr lang="da-DK" smtClean="0"/>
              <a:t>14</a:t>
            </a:fld>
            <a:endParaRPr lang="da-DK"/>
          </a:p>
        </p:txBody>
      </p:sp>
    </p:spTree>
    <p:extLst>
      <p:ext uri="{BB962C8B-B14F-4D97-AF65-F5344CB8AC3E}">
        <p14:creationId xmlns:p14="http://schemas.microsoft.com/office/powerpoint/2010/main" val="770439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17</a:t>
            </a:fld>
            <a:endParaRPr lang="da-DK"/>
          </a:p>
        </p:txBody>
      </p:sp>
    </p:spTree>
    <p:extLst>
      <p:ext uri="{BB962C8B-B14F-4D97-AF65-F5344CB8AC3E}">
        <p14:creationId xmlns:p14="http://schemas.microsoft.com/office/powerpoint/2010/main" val="307572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kern="1200" dirty="0" err="1">
                <a:solidFill>
                  <a:schemeClr val="tx1"/>
                </a:solidFill>
                <a:effectLst/>
                <a:latin typeface="+mn-lt"/>
                <a:ea typeface="+mn-ea"/>
                <a:cs typeface="+mn-cs"/>
              </a:rPr>
              <a:t>https</a:t>
            </a:r>
            <a:r>
              <a:rPr lang="da-DK" sz="1200" b="0" i="0" kern="1200" dirty="0">
                <a:solidFill>
                  <a:schemeClr val="tx1"/>
                </a:solidFill>
                <a:effectLst/>
                <a:latin typeface="+mn-lt"/>
                <a:ea typeface="+mn-ea"/>
                <a:cs typeface="+mn-cs"/>
              </a:rPr>
              <a:t>://</a:t>
            </a:r>
            <a:r>
              <a:rPr lang="da-DK" sz="1200" b="0" i="0" kern="1200" dirty="0" err="1">
                <a:solidFill>
                  <a:schemeClr val="tx1"/>
                </a:solidFill>
                <a:effectLst/>
                <a:latin typeface="+mn-lt"/>
                <a:ea typeface="+mn-ea"/>
                <a:cs typeface="+mn-cs"/>
              </a:rPr>
              <a:t>www.sst.dk</a:t>
            </a:r>
            <a:r>
              <a:rPr lang="da-DK" sz="1200" b="0" i="0" kern="1200" dirty="0">
                <a:solidFill>
                  <a:schemeClr val="tx1"/>
                </a:solidFill>
                <a:effectLst/>
                <a:latin typeface="+mn-lt"/>
                <a:ea typeface="+mn-ea"/>
                <a:cs typeface="+mn-cs"/>
              </a:rPr>
              <a:t>/da/Fagperson/Forebyggelse-og-</a:t>
            </a:r>
            <a:r>
              <a:rPr lang="da-DK" sz="1200" b="0" i="0" kern="1200" dirty="0" err="1">
                <a:solidFill>
                  <a:schemeClr val="tx1"/>
                </a:solidFill>
                <a:effectLst/>
                <a:latin typeface="+mn-lt"/>
                <a:ea typeface="+mn-ea"/>
                <a:cs typeface="+mn-cs"/>
              </a:rPr>
              <a:t>tvaergaaende</a:t>
            </a:r>
            <a:r>
              <a:rPr lang="da-DK" sz="1200" b="0" i="0" kern="1200" dirty="0">
                <a:solidFill>
                  <a:schemeClr val="tx1"/>
                </a:solidFill>
                <a:effectLst/>
                <a:latin typeface="+mn-lt"/>
                <a:ea typeface="+mn-ea"/>
                <a:cs typeface="+mn-cs"/>
              </a:rPr>
              <a:t>-indsatser/Fysisk-aktivitet/Anbefalinger-om-fysisk-aktivitet/Voksne-18-64-aar</a:t>
            </a:r>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18</a:t>
            </a:fld>
            <a:endParaRPr lang="da-DK"/>
          </a:p>
        </p:txBody>
      </p:sp>
    </p:spTree>
    <p:extLst>
      <p:ext uri="{BB962C8B-B14F-4D97-AF65-F5344CB8AC3E}">
        <p14:creationId xmlns:p14="http://schemas.microsoft.com/office/powerpoint/2010/main" val="1326185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Nøglehulsmærket og fuldkornsmærket </a:t>
            </a:r>
          </a:p>
        </p:txBody>
      </p:sp>
      <p:sp>
        <p:nvSpPr>
          <p:cNvPr id="4" name="Pladsholder til slidenummer 3"/>
          <p:cNvSpPr>
            <a:spLocks noGrp="1"/>
          </p:cNvSpPr>
          <p:nvPr>
            <p:ph type="sldNum" sz="quarter" idx="10"/>
          </p:nvPr>
        </p:nvSpPr>
        <p:spPr/>
        <p:txBody>
          <a:bodyPr/>
          <a:lstStyle/>
          <a:p>
            <a:fld id="{11B54451-047F-44AB-8E93-8357977DEAAF}" type="slidenum">
              <a:rPr lang="da-DK" smtClean="0"/>
              <a:t>20</a:t>
            </a:fld>
            <a:endParaRPr lang="da-DK"/>
          </a:p>
        </p:txBody>
      </p:sp>
    </p:spTree>
    <p:extLst>
      <p:ext uri="{BB962C8B-B14F-4D97-AF65-F5344CB8AC3E}">
        <p14:creationId xmlns:p14="http://schemas.microsoft.com/office/powerpoint/2010/main" val="2526948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4D86C1-27DE-41F4-BE9C-BD9291A42B57}"/>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a:extLst>
              <a:ext uri="{FF2B5EF4-FFF2-40B4-BE49-F238E27FC236}">
                <a16:creationId xmlns:a16="http://schemas.microsoft.com/office/drawing/2014/main" id="{657F526B-92CB-40AA-B3A2-8C990CFA9D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5473292C-3278-4AC4-A34E-EB143BB2F7E6}"/>
              </a:ext>
            </a:extLst>
          </p:cNvPr>
          <p:cNvSpPr>
            <a:spLocks noGrp="1"/>
          </p:cNvSpPr>
          <p:nvPr>
            <p:ph type="dt" sz="half" idx="10"/>
          </p:nvPr>
        </p:nvSpPr>
        <p:spPr/>
        <p:txBody>
          <a:bodyPr/>
          <a:lstStyle/>
          <a:p>
            <a:fld id="{2A34F228-9F4B-4EFA-A79E-4E4A87B13E1F}" type="datetimeFigureOut">
              <a:rPr lang="da-DK" smtClean="0"/>
              <a:t>20-01-2025</a:t>
            </a:fld>
            <a:endParaRPr lang="da-DK"/>
          </a:p>
        </p:txBody>
      </p:sp>
      <p:sp>
        <p:nvSpPr>
          <p:cNvPr id="5" name="Pladsholder til sidefod 4">
            <a:extLst>
              <a:ext uri="{FF2B5EF4-FFF2-40B4-BE49-F238E27FC236}">
                <a16:creationId xmlns:a16="http://schemas.microsoft.com/office/drawing/2014/main" id="{037745A6-7D6C-4AFE-A193-C9702144B27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D4625B2-2A39-4380-9003-92DBEC768055}"/>
              </a:ext>
            </a:extLst>
          </p:cNvPr>
          <p:cNvSpPr>
            <a:spLocks noGrp="1"/>
          </p:cNvSpPr>
          <p:nvPr>
            <p:ph type="sldNum" sz="quarter" idx="12"/>
          </p:nvPr>
        </p:nvSpPr>
        <p:spPr/>
        <p:txBody>
          <a:bodyPr/>
          <a:lstStyle/>
          <a:p>
            <a:fld id="{34EE3EE4-9CEC-4721-89DF-D4BDF0AF4B35}" type="slidenum">
              <a:rPr lang="da-DK" smtClean="0"/>
              <a:t>‹nr.›</a:t>
            </a:fld>
            <a:endParaRPr lang="da-DK"/>
          </a:p>
        </p:txBody>
      </p:sp>
    </p:spTree>
    <p:extLst>
      <p:ext uri="{BB962C8B-B14F-4D97-AF65-F5344CB8AC3E}">
        <p14:creationId xmlns:p14="http://schemas.microsoft.com/office/powerpoint/2010/main" val="2789486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3D052C-68B7-47FD-B7DE-0BE020BC7136}"/>
              </a:ext>
            </a:extLst>
          </p:cNvPr>
          <p:cNvSpPr>
            <a:spLocks noGrp="1"/>
          </p:cNvSpPr>
          <p:nvPr>
            <p:ph type="title"/>
          </p:nvPr>
        </p:nvSpPr>
        <p:spPr/>
        <p:txBody>
          <a:bodyPr/>
          <a:lstStyle/>
          <a:p>
            <a:r>
              <a:rPr lang="da-DK"/>
              <a:t>Klik for at redigere i master</a:t>
            </a:r>
          </a:p>
        </p:txBody>
      </p:sp>
      <p:sp>
        <p:nvSpPr>
          <p:cNvPr id="3" name="Pladsholder til lodret titel 2">
            <a:extLst>
              <a:ext uri="{FF2B5EF4-FFF2-40B4-BE49-F238E27FC236}">
                <a16:creationId xmlns:a16="http://schemas.microsoft.com/office/drawing/2014/main" id="{5C8546A2-B673-4360-9D56-6A89E378DD14}"/>
              </a:ext>
            </a:extLst>
          </p:cNvPr>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37E2D69-D877-4F56-875C-682C9A222D1B}"/>
              </a:ext>
            </a:extLst>
          </p:cNvPr>
          <p:cNvSpPr>
            <a:spLocks noGrp="1"/>
          </p:cNvSpPr>
          <p:nvPr>
            <p:ph type="dt" sz="half" idx="10"/>
          </p:nvPr>
        </p:nvSpPr>
        <p:spPr/>
        <p:txBody>
          <a:bodyPr/>
          <a:lstStyle/>
          <a:p>
            <a:fld id="{2A34F228-9F4B-4EFA-A79E-4E4A87B13E1F}" type="datetimeFigureOut">
              <a:rPr lang="da-DK" smtClean="0"/>
              <a:t>20-01-2025</a:t>
            </a:fld>
            <a:endParaRPr lang="da-DK"/>
          </a:p>
        </p:txBody>
      </p:sp>
      <p:sp>
        <p:nvSpPr>
          <p:cNvPr id="5" name="Pladsholder til sidefod 4">
            <a:extLst>
              <a:ext uri="{FF2B5EF4-FFF2-40B4-BE49-F238E27FC236}">
                <a16:creationId xmlns:a16="http://schemas.microsoft.com/office/drawing/2014/main" id="{FECBFD39-1324-49E1-9A10-D1E34A8D44B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C264CBE-8E56-42F0-A1AE-FCC9DDCAE795}"/>
              </a:ext>
            </a:extLst>
          </p:cNvPr>
          <p:cNvSpPr>
            <a:spLocks noGrp="1"/>
          </p:cNvSpPr>
          <p:nvPr>
            <p:ph type="sldNum" sz="quarter" idx="12"/>
          </p:nvPr>
        </p:nvSpPr>
        <p:spPr/>
        <p:txBody>
          <a:bodyPr/>
          <a:lstStyle/>
          <a:p>
            <a:fld id="{34EE3EE4-9CEC-4721-89DF-D4BDF0AF4B35}" type="slidenum">
              <a:rPr lang="da-DK" smtClean="0"/>
              <a:t>‹nr.›</a:t>
            </a:fld>
            <a:endParaRPr lang="da-DK"/>
          </a:p>
        </p:txBody>
      </p:sp>
    </p:spTree>
    <p:extLst>
      <p:ext uri="{BB962C8B-B14F-4D97-AF65-F5344CB8AC3E}">
        <p14:creationId xmlns:p14="http://schemas.microsoft.com/office/powerpoint/2010/main" val="3239408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E828117A-1453-4B0D-A311-59DC1E204EF3}"/>
              </a:ext>
            </a:extLst>
          </p:cNvPr>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a:extLst>
              <a:ext uri="{FF2B5EF4-FFF2-40B4-BE49-F238E27FC236}">
                <a16:creationId xmlns:a16="http://schemas.microsoft.com/office/drawing/2014/main" id="{AB835B04-9199-4B07-9BEB-F7D58A5A0245}"/>
              </a:ext>
            </a:extLst>
          </p:cNvPr>
          <p:cNvSpPr>
            <a:spLocks noGrp="1"/>
          </p:cNvSpPr>
          <p:nvPr>
            <p:ph type="body" orient="vert" idx="1"/>
          </p:nvPr>
        </p:nvSpPr>
        <p:spPr>
          <a:xfrm>
            <a:off x="838200" y="365125"/>
            <a:ext cx="7734300" cy="581183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07BE308-94E3-4EAA-B340-2451E7244E06}"/>
              </a:ext>
            </a:extLst>
          </p:cNvPr>
          <p:cNvSpPr>
            <a:spLocks noGrp="1"/>
          </p:cNvSpPr>
          <p:nvPr>
            <p:ph type="dt" sz="half" idx="10"/>
          </p:nvPr>
        </p:nvSpPr>
        <p:spPr/>
        <p:txBody>
          <a:bodyPr/>
          <a:lstStyle/>
          <a:p>
            <a:fld id="{2A34F228-9F4B-4EFA-A79E-4E4A87B13E1F}" type="datetimeFigureOut">
              <a:rPr lang="da-DK" smtClean="0"/>
              <a:t>20-01-2025</a:t>
            </a:fld>
            <a:endParaRPr lang="da-DK"/>
          </a:p>
        </p:txBody>
      </p:sp>
      <p:sp>
        <p:nvSpPr>
          <p:cNvPr id="5" name="Pladsholder til sidefod 4">
            <a:extLst>
              <a:ext uri="{FF2B5EF4-FFF2-40B4-BE49-F238E27FC236}">
                <a16:creationId xmlns:a16="http://schemas.microsoft.com/office/drawing/2014/main" id="{B51F0161-6862-40DA-B2F9-D7E9ACA2C53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B0BDF8F-CE11-4478-8722-B94A48C829F3}"/>
              </a:ext>
            </a:extLst>
          </p:cNvPr>
          <p:cNvSpPr>
            <a:spLocks noGrp="1"/>
          </p:cNvSpPr>
          <p:nvPr>
            <p:ph type="sldNum" sz="quarter" idx="12"/>
          </p:nvPr>
        </p:nvSpPr>
        <p:spPr/>
        <p:txBody>
          <a:bodyPr/>
          <a:lstStyle/>
          <a:p>
            <a:fld id="{34EE3EE4-9CEC-4721-89DF-D4BDF0AF4B35}" type="slidenum">
              <a:rPr lang="da-DK" smtClean="0"/>
              <a:t>‹nr.›</a:t>
            </a:fld>
            <a:endParaRPr lang="da-DK"/>
          </a:p>
        </p:txBody>
      </p:sp>
    </p:spTree>
    <p:extLst>
      <p:ext uri="{BB962C8B-B14F-4D97-AF65-F5344CB8AC3E}">
        <p14:creationId xmlns:p14="http://schemas.microsoft.com/office/powerpoint/2010/main" val="221336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DE2181-8484-4BCA-B851-706A6A2D6D2A}"/>
              </a:ext>
            </a:extLst>
          </p:cNvPr>
          <p:cNvSpPr>
            <a:spLocks noGrp="1"/>
          </p:cNvSpPr>
          <p:nvPr>
            <p:ph type="title"/>
          </p:nvPr>
        </p:nvSpPr>
        <p:spPr/>
        <p:txBody>
          <a:bodyPr/>
          <a:lstStyle/>
          <a:p>
            <a:r>
              <a:rPr lang="da-DK"/>
              <a:t>Klik for at redigere i master</a:t>
            </a:r>
          </a:p>
        </p:txBody>
      </p:sp>
      <p:sp>
        <p:nvSpPr>
          <p:cNvPr id="3" name="Pladsholder til indhold 2">
            <a:extLst>
              <a:ext uri="{FF2B5EF4-FFF2-40B4-BE49-F238E27FC236}">
                <a16:creationId xmlns:a16="http://schemas.microsoft.com/office/drawing/2014/main" id="{2BC7B823-1E52-43AE-888F-718BD7DB8C79}"/>
              </a:ext>
            </a:extLst>
          </p:cNvPr>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3381169-AD39-4945-9D6A-567483AC3E08}"/>
              </a:ext>
            </a:extLst>
          </p:cNvPr>
          <p:cNvSpPr>
            <a:spLocks noGrp="1"/>
          </p:cNvSpPr>
          <p:nvPr>
            <p:ph type="dt" sz="half" idx="10"/>
          </p:nvPr>
        </p:nvSpPr>
        <p:spPr/>
        <p:txBody>
          <a:bodyPr/>
          <a:lstStyle/>
          <a:p>
            <a:fld id="{2A34F228-9F4B-4EFA-A79E-4E4A87B13E1F}" type="datetimeFigureOut">
              <a:rPr lang="da-DK" smtClean="0"/>
              <a:t>20-01-2025</a:t>
            </a:fld>
            <a:endParaRPr lang="da-DK"/>
          </a:p>
        </p:txBody>
      </p:sp>
      <p:sp>
        <p:nvSpPr>
          <p:cNvPr id="5" name="Pladsholder til sidefod 4">
            <a:extLst>
              <a:ext uri="{FF2B5EF4-FFF2-40B4-BE49-F238E27FC236}">
                <a16:creationId xmlns:a16="http://schemas.microsoft.com/office/drawing/2014/main" id="{BC7B306D-01F3-4C99-893C-EC827E7E67D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82C383E-721E-485F-9ABB-0A9861258838}"/>
              </a:ext>
            </a:extLst>
          </p:cNvPr>
          <p:cNvSpPr>
            <a:spLocks noGrp="1"/>
          </p:cNvSpPr>
          <p:nvPr>
            <p:ph type="sldNum" sz="quarter" idx="12"/>
          </p:nvPr>
        </p:nvSpPr>
        <p:spPr/>
        <p:txBody>
          <a:bodyPr/>
          <a:lstStyle/>
          <a:p>
            <a:fld id="{34EE3EE4-9CEC-4721-89DF-D4BDF0AF4B35}" type="slidenum">
              <a:rPr lang="da-DK" smtClean="0"/>
              <a:t>‹nr.›</a:t>
            </a:fld>
            <a:endParaRPr lang="da-DK"/>
          </a:p>
        </p:txBody>
      </p:sp>
    </p:spTree>
    <p:extLst>
      <p:ext uri="{BB962C8B-B14F-4D97-AF65-F5344CB8AC3E}">
        <p14:creationId xmlns:p14="http://schemas.microsoft.com/office/powerpoint/2010/main" val="9474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77909B-1E6B-4C05-B75D-F0EA947903DD}"/>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a:extLst>
              <a:ext uri="{FF2B5EF4-FFF2-40B4-BE49-F238E27FC236}">
                <a16:creationId xmlns:a16="http://schemas.microsoft.com/office/drawing/2014/main" id="{3F891DA1-8DB3-4E1E-B140-58F815614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4" name="Pladsholder til dato 3">
            <a:extLst>
              <a:ext uri="{FF2B5EF4-FFF2-40B4-BE49-F238E27FC236}">
                <a16:creationId xmlns:a16="http://schemas.microsoft.com/office/drawing/2014/main" id="{B2EBAF08-5443-4CC3-B95F-B62C86B5ADC6}"/>
              </a:ext>
            </a:extLst>
          </p:cNvPr>
          <p:cNvSpPr>
            <a:spLocks noGrp="1"/>
          </p:cNvSpPr>
          <p:nvPr>
            <p:ph type="dt" sz="half" idx="10"/>
          </p:nvPr>
        </p:nvSpPr>
        <p:spPr/>
        <p:txBody>
          <a:bodyPr/>
          <a:lstStyle/>
          <a:p>
            <a:fld id="{2A34F228-9F4B-4EFA-A79E-4E4A87B13E1F}" type="datetimeFigureOut">
              <a:rPr lang="da-DK" smtClean="0"/>
              <a:t>20-01-2025</a:t>
            </a:fld>
            <a:endParaRPr lang="da-DK"/>
          </a:p>
        </p:txBody>
      </p:sp>
      <p:sp>
        <p:nvSpPr>
          <p:cNvPr id="5" name="Pladsholder til sidefod 4">
            <a:extLst>
              <a:ext uri="{FF2B5EF4-FFF2-40B4-BE49-F238E27FC236}">
                <a16:creationId xmlns:a16="http://schemas.microsoft.com/office/drawing/2014/main" id="{839E5D50-EA08-4DC3-8A71-39BDC1727A8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5DF9671-57EE-4150-A997-A9AF7253BCA3}"/>
              </a:ext>
            </a:extLst>
          </p:cNvPr>
          <p:cNvSpPr>
            <a:spLocks noGrp="1"/>
          </p:cNvSpPr>
          <p:nvPr>
            <p:ph type="sldNum" sz="quarter" idx="12"/>
          </p:nvPr>
        </p:nvSpPr>
        <p:spPr/>
        <p:txBody>
          <a:bodyPr/>
          <a:lstStyle/>
          <a:p>
            <a:fld id="{34EE3EE4-9CEC-4721-89DF-D4BDF0AF4B35}" type="slidenum">
              <a:rPr lang="da-DK" smtClean="0"/>
              <a:t>‹nr.›</a:t>
            </a:fld>
            <a:endParaRPr lang="da-DK"/>
          </a:p>
        </p:txBody>
      </p:sp>
    </p:spTree>
    <p:extLst>
      <p:ext uri="{BB962C8B-B14F-4D97-AF65-F5344CB8AC3E}">
        <p14:creationId xmlns:p14="http://schemas.microsoft.com/office/powerpoint/2010/main" val="290023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83E6FF-3A31-4B07-AC24-FEF2EBC4E9B7}"/>
              </a:ext>
            </a:extLst>
          </p:cNvPr>
          <p:cNvSpPr>
            <a:spLocks noGrp="1"/>
          </p:cNvSpPr>
          <p:nvPr>
            <p:ph type="title"/>
          </p:nvPr>
        </p:nvSpPr>
        <p:spPr/>
        <p:txBody>
          <a:bodyPr/>
          <a:lstStyle/>
          <a:p>
            <a:r>
              <a:rPr lang="da-DK"/>
              <a:t>Klik for at redigere i master</a:t>
            </a:r>
          </a:p>
        </p:txBody>
      </p:sp>
      <p:sp>
        <p:nvSpPr>
          <p:cNvPr id="3" name="Pladsholder til indhold 2">
            <a:extLst>
              <a:ext uri="{FF2B5EF4-FFF2-40B4-BE49-F238E27FC236}">
                <a16:creationId xmlns:a16="http://schemas.microsoft.com/office/drawing/2014/main" id="{EB5239B5-D541-457E-99C3-8F8879D8F22F}"/>
              </a:ext>
            </a:extLst>
          </p:cNvPr>
          <p:cNvSpPr>
            <a:spLocks noGrp="1"/>
          </p:cNvSpPr>
          <p:nvPr>
            <p:ph sz="half" idx="1"/>
          </p:nvPr>
        </p:nvSpPr>
        <p:spPr>
          <a:xfrm>
            <a:off x="838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7CA3AB88-C6B6-476E-A867-BAF986176A20}"/>
              </a:ext>
            </a:extLst>
          </p:cNvPr>
          <p:cNvSpPr>
            <a:spLocks noGrp="1"/>
          </p:cNvSpPr>
          <p:nvPr>
            <p:ph sz="half" idx="2"/>
          </p:nvPr>
        </p:nvSpPr>
        <p:spPr>
          <a:xfrm>
            <a:off x="6172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B8E8CE09-E1CE-4E0D-A9C5-78FD01F78062}"/>
              </a:ext>
            </a:extLst>
          </p:cNvPr>
          <p:cNvSpPr>
            <a:spLocks noGrp="1"/>
          </p:cNvSpPr>
          <p:nvPr>
            <p:ph type="dt" sz="half" idx="10"/>
          </p:nvPr>
        </p:nvSpPr>
        <p:spPr/>
        <p:txBody>
          <a:bodyPr/>
          <a:lstStyle/>
          <a:p>
            <a:fld id="{2A34F228-9F4B-4EFA-A79E-4E4A87B13E1F}" type="datetimeFigureOut">
              <a:rPr lang="da-DK" smtClean="0"/>
              <a:t>20-01-2025</a:t>
            </a:fld>
            <a:endParaRPr lang="da-DK"/>
          </a:p>
        </p:txBody>
      </p:sp>
      <p:sp>
        <p:nvSpPr>
          <p:cNvPr id="6" name="Pladsholder til sidefod 5">
            <a:extLst>
              <a:ext uri="{FF2B5EF4-FFF2-40B4-BE49-F238E27FC236}">
                <a16:creationId xmlns:a16="http://schemas.microsoft.com/office/drawing/2014/main" id="{3D0551A1-41F7-45B8-B325-E65345A1B36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A10ADF20-7C0F-44EF-B5D4-BF929044D919}"/>
              </a:ext>
            </a:extLst>
          </p:cNvPr>
          <p:cNvSpPr>
            <a:spLocks noGrp="1"/>
          </p:cNvSpPr>
          <p:nvPr>
            <p:ph type="sldNum" sz="quarter" idx="12"/>
          </p:nvPr>
        </p:nvSpPr>
        <p:spPr/>
        <p:txBody>
          <a:bodyPr/>
          <a:lstStyle/>
          <a:p>
            <a:fld id="{34EE3EE4-9CEC-4721-89DF-D4BDF0AF4B35}" type="slidenum">
              <a:rPr lang="da-DK" smtClean="0"/>
              <a:t>‹nr.›</a:t>
            </a:fld>
            <a:endParaRPr lang="da-DK"/>
          </a:p>
        </p:txBody>
      </p:sp>
    </p:spTree>
    <p:extLst>
      <p:ext uri="{BB962C8B-B14F-4D97-AF65-F5344CB8AC3E}">
        <p14:creationId xmlns:p14="http://schemas.microsoft.com/office/powerpoint/2010/main" val="1255293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A8AF0B-CE44-44E6-9618-FEAB8080A590}"/>
              </a:ext>
            </a:extLst>
          </p:cNvPr>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a:extLst>
              <a:ext uri="{FF2B5EF4-FFF2-40B4-BE49-F238E27FC236}">
                <a16:creationId xmlns:a16="http://schemas.microsoft.com/office/drawing/2014/main" id="{E578AD39-7E52-4C4E-BB9D-E7348243DF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a:extLst>
              <a:ext uri="{FF2B5EF4-FFF2-40B4-BE49-F238E27FC236}">
                <a16:creationId xmlns:a16="http://schemas.microsoft.com/office/drawing/2014/main" id="{DE293638-E124-4D95-9F86-0861F0C085BF}"/>
              </a:ext>
            </a:extLst>
          </p:cNvPr>
          <p:cNvSpPr>
            <a:spLocks noGrp="1"/>
          </p:cNvSpPr>
          <p:nvPr>
            <p:ph sz="half" idx="2"/>
          </p:nvPr>
        </p:nvSpPr>
        <p:spPr>
          <a:xfrm>
            <a:off x="839788"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4CAFB1D3-5A7D-40F0-9144-B5970D594A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a:extLst>
              <a:ext uri="{FF2B5EF4-FFF2-40B4-BE49-F238E27FC236}">
                <a16:creationId xmlns:a16="http://schemas.microsoft.com/office/drawing/2014/main" id="{4DB02CFC-E0BA-4540-B687-182353439464}"/>
              </a:ext>
            </a:extLst>
          </p:cNvPr>
          <p:cNvSpPr>
            <a:spLocks noGrp="1"/>
          </p:cNvSpPr>
          <p:nvPr>
            <p:ph sz="quarter" idx="4"/>
          </p:nvPr>
        </p:nvSpPr>
        <p:spPr>
          <a:xfrm>
            <a:off x="6172200"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5C62F784-D1D5-409F-B707-A6E288569542}"/>
              </a:ext>
            </a:extLst>
          </p:cNvPr>
          <p:cNvSpPr>
            <a:spLocks noGrp="1"/>
          </p:cNvSpPr>
          <p:nvPr>
            <p:ph type="dt" sz="half" idx="10"/>
          </p:nvPr>
        </p:nvSpPr>
        <p:spPr/>
        <p:txBody>
          <a:bodyPr/>
          <a:lstStyle/>
          <a:p>
            <a:fld id="{2A34F228-9F4B-4EFA-A79E-4E4A87B13E1F}" type="datetimeFigureOut">
              <a:rPr lang="da-DK" smtClean="0"/>
              <a:t>20-01-2025</a:t>
            </a:fld>
            <a:endParaRPr lang="da-DK"/>
          </a:p>
        </p:txBody>
      </p:sp>
      <p:sp>
        <p:nvSpPr>
          <p:cNvPr id="8" name="Pladsholder til sidefod 7">
            <a:extLst>
              <a:ext uri="{FF2B5EF4-FFF2-40B4-BE49-F238E27FC236}">
                <a16:creationId xmlns:a16="http://schemas.microsoft.com/office/drawing/2014/main" id="{28D1E86E-1BEE-441F-B2DC-F1F2789E9A25}"/>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09D7E42B-4E9E-4F05-84B5-E18667F2064A}"/>
              </a:ext>
            </a:extLst>
          </p:cNvPr>
          <p:cNvSpPr>
            <a:spLocks noGrp="1"/>
          </p:cNvSpPr>
          <p:nvPr>
            <p:ph type="sldNum" sz="quarter" idx="12"/>
          </p:nvPr>
        </p:nvSpPr>
        <p:spPr/>
        <p:txBody>
          <a:bodyPr/>
          <a:lstStyle/>
          <a:p>
            <a:fld id="{34EE3EE4-9CEC-4721-89DF-D4BDF0AF4B35}" type="slidenum">
              <a:rPr lang="da-DK" smtClean="0"/>
              <a:t>‹nr.›</a:t>
            </a:fld>
            <a:endParaRPr lang="da-DK"/>
          </a:p>
        </p:txBody>
      </p:sp>
    </p:spTree>
    <p:extLst>
      <p:ext uri="{BB962C8B-B14F-4D97-AF65-F5344CB8AC3E}">
        <p14:creationId xmlns:p14="http://schemas.microsoft.com/office/powerpoint/2010/main" val="727459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05DD9D-91D2-4463-AB3B-81E22EFB19FE}"/>
              </a:ext>
            </a:extLst>
          </p:cNvPr>
          <p:cNvSpPr>
            <a:spLocks noGrp="1"/>
          </p:cNvSpPr>
          <p:nvPr>
            <p:ph type="title"/>
          </p:nvPr>
        </p:nvSpPr>
        <p:spPr/>
        <p:txBody>
          <a:bodyPr/>
          <a:lstStyle/>
          <a:p>
            <a:r>
              <a:rPr lang="da-DK"/>
              <a:t>Klik for at redigere i master</a:t>
            </a:r>
          </a:p>
        </p:txBody>
      </p:sp>
      <p:sp>
        <p:nvSpPr>
          <p:cNvPr id="3" name="Pladsholder til dato 2">
            <a:extLst>
              <a:ext uri="{FF2B5EF4-FFF2-40B4-BE49-F238E27FC236}">
                <a16:creationId xmlns:a16="http://schemas.microsoft.com/office/drawing/2014/main" id="{B6808F0C-F40B-47B1-8F78-1A944D097FA0}"/>
              </a:ext>
            </a:extLst>
          </p:cNvPr>
          <p:cNvSpPr>
            <a:spLocks noGrp="1"/>
          </p:cNvSpPr>
          <p:nvPr>
            <p:ph type="dt" sz="half" idx="10"/>
          </p:nvPr>
        </p:nvSpPr>
        <p:spPr/>
        <p:txBody>
          <a:bodyPr/>
          <a:lstStyle/>
          <a:p>
            <a:fld id="{2A34F228-9F4B-4EFA-A79E-4E4A87B13E1F}" type="datetimeFigureOut">
              <a:rPr lang="da-DK" smtClean="0"/>
              <a:t>20-01-2025</a:t>
            </a:fld>
            <a:endParaRPr lang="da-DK"/>
          </a:p>
        </p:txBody>
      </p:sp>
      <p:sp>
        <p:nvSpPr>
          <p:cNvPr id="4" name="Pladsholder til sidefod 3">
            <a:extLst>
              <a:ext uri="{FF2B5EF4-FFF2-40B4-BE49-F238E27FC236}">
                <a16:creationId xmlns:a16="http://schemas.microsoft.com/office/drawing/2014/main" id="{1FDAD836-BDDC-4215-9150-402DBBD4DFF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84E46963-B20B-4DE6-9CE0-233B8AB38DF6}"/>
              </a:ext>
            </a:extLst>
          </p:cNvPr>
          <p:cNvSpPr>
            <a:spLocks noGrp="1"/>
          </p:cNvSpPr>
          <p:nvPr>
            <p:ph type="sldNum" sz="quarter" idx="12"/>
          </p:nvPr>
        </p:nvSpPr>
        <p:spPr/>
        <p:txBody>
          <a:bodyPr/>
          <a:lstStyle/>
          <a:p>
            <a:fld id="{34EE3EE4-9CEC-4721-89DF-D4BDF0AF4B35}" type="slidenum">
              <a:rPr lang="da-DK" smtClean="0"/>
              <a:t>‹nr.›</a:t>
            </a:fld>
            <a:endParaRPr lang="da-DK"/>
          </a:p>
        </p:txBody>
      </p:sp>
    </p:spTree>
    <p:extLst>
      <p:ext uri="{BB962C8B-B14F-4D97-AF65-F5344CB8AC3E}">
        <p14:creationId xmlns:p14="http://schemas.microsoft.com/office/powerpoint/2010/main" val="1986400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0AD0B78-ACB9-4C5D-A6BE-75D451734574}"/>
              </a:ext>
            </a:extLst>
          </p:cNvPr>
          <p:cNvSpPr>
            <a:spLocks noGrp="1"/>
          </p:cNvSpPr>
          <p:nvPr>
            <p:ph type="dt" sz="half" idx="10"/>
          </p:nvPr>
        </p:nvSpPr>
        <p:spPr/>
        <p:txBody>
          <a:bodyPr/>
          <a:lstStyle/>
          <a:p>
            <a:fld id="{2A34F228-9F4B-4EFA-A79E-4E4A87B13E1F}" type="datetimeFigureOut">
              <a:rPr lang="da-DK" smtClean="0"/>
              <a:t>20-01-2025</a:t>
            </a:fld>
            <a:endParaRPr lang="da-DK"/>
          </a:p>
        </p:txBody>
      </p:sp>
      <p:sp>
        <p:nvSpPr>
          <p:cNvPr id="3" name="Pladsholder til sidefod 2">
            <a:extLst>
              <a:ext uri="{FF2B5EF4-FFF2-40B4-BE49-F238E27FC236}">
                <a16:creationId xmlns:a16="http://schemas.microsoft.com/office/drawing/2014/main" id="{1ACE58B5-65BC-4147-865E-7B794374B0F7}"/>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42A635AD-C18E-48C3-8788-DC279E9AAD71}"/>
              </a:ext>
            </a:extLst>
          </p:cNvPr>
          <p:cNvSpPr>
            <a:spLocks noGrp="1"/>
          </p:cNvSpPr>
          <p:nvPr>
            <p:ph type="sldNum" sz="quarter" idx="12"/>
          </p:nvPr>
        </p:nvSpPr>
        <p:spPr/>
        <p:txBody>
          <a:bodyPr/>
          <a:lstStyle/>
          <a:p>
            <a:fld id="{34EE3EE4-9CEC-4721-89DF-D4BDF0AF4B35}" type="slidenum">
              <a:rPr lang="da-DK" smtClean="0"/>
              <a:t>‹nr.›</a:t>
            </a:fld>
            <a:endParaRPr lang="da-DK"/>
          </a:p>
        </p:txBody>
      </p:sp>
    </p:spTree>
    <p:extLst>
      <p:ext uri="{BB962C8B-B14F-4D97-AF65-F5344CB8AC3E}">
        <p14:creationId xmlns:p14="http://schemas.microsoft.com/office/powerpoint/2010/main" val="951916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274A6E-7B80-472B-B7DA-C3B7F25CD607}"/>
              </a:ext>
            </a:extLst>
          </p:cNvPr>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a:extLst>
              <a:ext uri="{FF2B5EF4-FFF2-40B4-BE49-F238E27FC236}">
                <a16:creationId xmlns:a16="http://schemas.microsoft.com/office/drawing/2014/main" id="{45721456-F7AD-4BE9-9957-CC3EE24DDC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ED9AE2B7-D25C-49C1-8254-405DDC2D66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a:extLst>
              <a:ext uri="{FF2B5EF4-FFF2-40B4-BE49-F238E27FC236}">
                <a16:creationId xmlns:a16="http://schemas.microsoft.com/office/drawing/2014/main" id="{5B7F0E50-CDDB-429D-8843-716956651F4E}"/>
              </a:ext>
            </a:extLst>
          </p:cNvPr>
          <p:cNvSpPr>
            <a:spLocks noGrp="1"/>
          </p:cNvSpPr>
          <p:nvPr>
            <p:ph type="dt" sz="half" idx="10"/>
          </p:nvPr>
        </p:nvSpPr>
        <p:spPr/>
        <p:txBody>
          <a:bodyPr/>
          <a:lstStyle/>
          <a:p>
            <a:fld id="{2A34F228-9F4B-4EFA-A79E-4E4A87B13E1F}" type="datetimeFigureOut">
              <a:rPr lang="da-DK" smtClean="0"/>
              <a:t>20-01-2025</a:t>
            </a:fld>
            <a:endParaRPr lang="da-DK"/>
          </a:p>
        </p:txBody>
      </p:sp>
      <p:sp>
        <p:nvSpPr>
          <p:cNvPr id="6" name="Pladsholder til sidefod 5">
            <a:extLst>
              <a:ext uri="{FF2B5EF4-FFF2-40B4-BE49-F238E27FC236}">
                <a16:creationId xmlns:a16="http://schemas.microsoft.com/office/drawing/2014/main" id="{D645F88D-8A81-4D79-AB83-21E40A61EF8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B55A75D-FDEC-4699-9CFC-F5CF438A0D5E}"/>
              </a:ext>
            </a:extLst>
          </p:cNvPr>
          <p:cNvSpPr>
            <a:spLocks noGrp="1"/>
          </p:cNvSpPr>
          <p:nvPr>
            <p:ph type="sldNum" sz="quarter" idx="12"/>
          </p:nvPr>
        </p:nvSpPr>
        <p:spPr/>
        <p:txBody>
          <a:bodyPr/>
          <a:lstStyle/>
          <a:p>
            <a:fld id="{34EE3EE4-9CEC-4721-89DF-D4BDF0AF4B35}" type="slidenum">
              <a:rPr lang="da-DK" smtClean="0"/>
              <a:t>‹nr.›</a:t>
            </a:fld>
            <a:endParaRPr lang="da-DK"/>
          </a:p>
        </p:txBody>
      </p:sp>
    </p:spTree>
    <p:extLst>
      <p:ext uri="{BB962C8B-B14F-4D97-AF65-F5344CB8AC3E}">
        <p14:creationId xmlns:p14="http://schemas.microsoft.com/office/powerpoint/2010/main" val="3749426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C85554-387A-45D6-8C7D-911EBB2A79A5}"/>
              </a:ext>
            </a:extLst>
          </p:cNvPr>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a:extLst>
              <a:ext uri="{FF2B5EF4-FFF2-40B4-BE49-F238E27FC236}">
                <a16:creationId xmlns:a16="http://schemas.microsoft.com/office/drawing/2014/main" id="{BFA05CDD-CA59-4ADD-8511-711E288343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FF834CDF-92B6-414E-88EC-5281FF272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a:extLst>
              <a:ext uri="{FF2B5EF4-FFF2-40B4-BE49-F238E27FC236}">
                <a16:creationId xmlns:a16="http://schemas.microsoft.com/office/drawing/2014/main" id="{DD4B0BED-ED19-47F6-B5A8-46863D2FEF80}"/>
              </a:ext>
            </a:extLst>
          </p:cNvPr>
          <p:cNvSpPr>
            <a:spLocks noGrp="1"/>
          </p:cNvSpPr>
          <p:nvPr>
            <p:ph type="dt" sz="half" idx="10"/>
          </p:nvPr>
        </p:nvSpPr>
        <p:spPr/>
        <p:txBody>
          <a:bodyPr/>
          <a:lstStyle/>
          <a:p>
            <a:fld id="{2A34F228-9F4B-4EFA-A79E-4E4A87B13E1F}" type="datetimeFigureOut">
              <a:rPr lang="da-DK" smtClean="0"/>
              <a:t>20-01-2025</a:t>
            </a:fld>
            <a:endParaRPr lang="da-DK"/>
          </a:p>
        </p:txBody>
      </p:sp>
      <p:sp>
        <p:nvSpPr>
          <p:cNvPr id="6" name="Pladsholder til sidefod 5">
            <a:extLst>
              <a:ext uri="{FF2B5EF4-FFF2-40B4-BE49-F238E27FC236}">
                <a16:creationId xmlns:a16="http://schemas.microsoft.com/office/drawing/2014/main" id="{1B374320-A238-44E2-B054-0F51E9DEA3A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0B2C718-8F68-4DE8-A3C6-7DC8DF4ABA17}"/>
              </a:ext>
            </a:extLst>
          </p:cNvPr>
          <p:cNvSpPr>
            <a:spLocks noGrp="1"/>
          </p:cNvSpPr>
          <p:nvPr>
            <p:ph type="sldNum" sz="quarter" idx="12"/>
          </p:nvPr>
        </p:nvSpPr>
        <p:spPr/>
        <p:txBody>
          <a:bodyPr/>
          <a:lstStyle/>
          <a:p>
            <a:fld id="{34EE3EE4-9CEC-4721-89DF-D4BDF0AF4B35}" type="slidenum">
              <a:rPr lang="da-DK" smtClean="0"/>
              <a:t>‹nr.›</a:t>
            </a:fld>
            <a:endParaRPr lang="da-DK"/>
          </a:p>
        </p:txBody>
      </p:sp>
    </p:spTree>
    <p:extLst>
      <p:ext uri="{BB962C8B-B14F-4D97-AF65-F5344CB8AC3E}">
        <p14:creationId xmlns:p14="http://schemas.microsoft.com/office/powerpoint/2010/main" val="2257634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33FFA25B-5434-4647-A03F-C5950A8E3D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a:extLst>
              <a:ext uri="{FF2B5EF4-FFF2-40B4-BE49-F238E27FC236}">
                <a16:creationId xmlns:a16="http://schemas.microsoft.com/office/drawing/2014/main" id="{86B2FC5B-0FAD-4AA8-8660-CDEFE10D06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06C5879-1AEB-4791-89DC-10EB46DAF8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4F228-9F4B-4EFA-A79E-4E4A87B13E1F}" type="datetimeFigureOut">
              <a:rPr lang="da-DK" smtClean="0"/>
              <a:t>20-01-2025</a:t>
            </a:fld>
            <a:endParaRPr lang="da-DK"/>
          </a:p>
        </p:txBody>
      </p:sp>
      <p:sp>
        <p:nvSpPr>
          <p:cNvPr id="5" name="Pladsholder til sidefod 4">
            <a:extLst>
              <a:ext uri="{FF2B5EF4-FFF2-40B4-BE49-F238E27FC236}">
                <a16:creationId xmlns:a16="http://schemas.microsoft.com/office/drawing/2014/main" id="{EE306F78-BAEC-4DB9-B085-F0B01619FC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E3F93AC2-F3C9-4ACA-91A4-FDBA525041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EE3EE4-9CEC-4721-89DF-D4BDF0AF4B35}" type="slidenum">
              <a:rPr lang="da-DK" smtClean="0"/>
              <a:t>‹nr.›</a:t>
            </a:fld>
            <a:endParaRPr lang="da-DK"/>
          </a:p>
        </p:txBody>
      </p:sp>
    </p:spTree>
    <p:extLst>
      <p:ext uri="{BB962C8B-B14F-4D97-AF65-F5344CB8AC3E}">
        <p14:creationId xmlns:p14="http://schemas.microsoft.com/office/powerpoint/2010/main" val="2311306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2.pn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hyperlink" Target="https://altomkost.dk/fakta/naeringsindhold-i-maden/energiprocenter/" TargetMode="Externa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ernaeringsfokus.dk/media/nggf1ork/lav-personlige-maaltidsplaner-med-maaltidsberegneren-16-february-2024.mp4" TargetMode="External"/><Relationship Id="rId1" Type="http://schemas.openxmlformats.org/officeDocument/2006/relationships/slideLayout" Target="../slideLayouts/slideLayout6.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2.png"/><Relationship Id="rId7"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altomkost.dk/maerker/noeglehullet/private/" TargetMode="External"/><Relationship Id="rId5" Type="http://schemas.openxmlformats.org/officeDocument/2006/relationships/hyperlink" Target="https://altomkost.dk/maerker/fuldkornslogoet/" TargetMode="Externa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ern&#230;ringsfokus.dk/" TargetMode="Externa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voresmad.dk/"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hyperlink" Target="https://altomkost.dk/raad-og-anbefalinger/de-officielle-kostraad-godt-for-sundhed-og-klima/"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s://altomkost.dk/fakta/naeringsindhold-i-maden/d-vitamin/"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391206-840A-4967-BE2D-0E69D341FD6B}"/>
              </a:ext>
            </a:extLst>
          </p:cNvPr>
          <p:cNvSpPr>
            <a:spLocks noGrp="1"/>
          </p:cNvSpPr>
          <p:nvPr>
            <p:ph type="title"/>
          </p:nvPr>
        </p:nvSpPr>
        <p:spPr>
          <a:xfrm>
            <a:off x="876397" y="3429000"/>
            <a:ext cx="10515600" cy="1325563"/>
          </a:xfrm>
        </p:spPr>
        <p:txBody>
          <a:bodyPr/>
          <a:lstStyle/>
          <a:p>
            <a:pPr algn="ctr"/>
            <a:r>
              <a:rPr lang="da-DK" b="1" dirty="0"/>
              <a:t>Sunde måltider og råderumsfødevarer</a:t>
            </a:r>
            <a:br>
              <a:rPr lang="da-DK" b="1" dirty="0"/>
            </a:br>
            <a:r>
              <a:rPr lang="da-DK" b="1" dirty="0"/>
              <a:t>Mænd, 80 kg</a:t>
            </a:r>
          </a:p>
        </p:txBody>
      </p:sp>
      <p:pic>
        <p:nvPicPr>
          <p:cNvPr id="6" name="Billede 5">
            <a:extLst>
              <a:ext uri="{FF2B5EF4-FFF2-40B4-BE49-F238E27FC236}">
                <a16:creationId xmlns:a16="http://schemas.microsoft.com/office/drawing/2014/main" id="{D90BCA2B-6E55-47BF-8270-5937CEE344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pic>
        <p:nvPicPr>
          <p:cNvPr id="3" name="Billede 2">
            <a:extLst>
              <a:ext uri="{FF2B5EF4-FFF2-40B4-BE49-F238E27FC236}">
                <a16:creationId xmlns:a16="http://schemas.microsoft.com/office/drawing/2014/main" id="{41D52ACD-F0C5-C14E-81BD-24E28E1C6F1F}"/>
              </a:ext>
            </a:extLst>
          </p:cNvPr>
          <p:cNvPicPr>
            <a:picLocks noChangeAspect="1"/>
          </p:cNvPicPr>
          <p:nvPr/>
        </p:nvPicPr>
        <p:blipFill>
          <a:blip r:embed="rId3"/>
          <a:stretch>
            <a:fillRect/>
          </a:stretch>
        </p:blipFill>
        <p:spPr>
          <a:xfrm>
            <a:off x="0" y="23984"/>
            <a:ext cx="12192000" cy="1574655"/>
          </a:xfrm>
          <a:prstGeom prst="rect">
            <a:avLst/>
          </a:prstGeom>
        </p:spPr>
      </p:pic>
    </p:spTree>
    <p:extLst>
      <p:ext uri="{BB962C8B-B14F-4D97-AF65-F5344CB8AC3E}">
        <p14:creationId xmlns:p14="http://schemas.microsoft.com/office/powerpoint/2010/main" val="2870182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0F5AB3-47DC-4B66-B420-7E81B2CD5F60}"/>
              </a:ext>
            </a:extLst>
          </p:cNvPr>
          <p:cNvSpPr>
            <a:spLocks noGrp="1"/>
          </p:cNvSpPr>
          <p:nvPr>
            <p:ph type="ctrTitle"/>
          </p:nvPr>
        </p:nvSpPr>
        <p:spPr>
          <a:xfrm>
            <a:off x="2810224" y="1734773"/>
            <a:ext cx="3174124" cy="473506"/>
          </a:xfrm>
        </p:spPr>
        <p:txBody>
          <a:bodyPr anchor="ctr">
            <a:noAutofit/>
          </a:bodyPr>
          <a:lstStyle/>
          <a:p>
            <a:pPr algn="l"/>
            <a:r>
              <a:rPr lang="da-DK" sz="3200" dirty="0"/>
              <a:t>Mellemmåltid</a:t>
            </a:r>
          </a:p>
        </p:txBody>
      </p:sp>
      <p:sp>
        <p:nvSpPr>
          <p:cNvPr id="3" name="Undertitel 2">
            <a:extLst>
              <a:ext uri="{FF2B5EF4-FFF2-40B4-BE49-F238E27FC236}">
                <a16:creationId xmlns:a16="http://schemas.microsoft.com/office/drawing/2014/main" id="{152C3F3A-D357-4818-BF34-4CAD08186B98}"/>
              </a:ext>
            </a:extLst>
          </p:cNvPr>
          <p:cNvSpPr>
            <a:spLocks noGrp="1"/>
          </p:cNvSpPr>
          <p:nvPr>
            <p:ph type="subTitle" idx="1"/>
          </p:nvPr>
        </p:nvSpPr>
        <p:spPr>
          <a:xfrm>
            <a:off x="1445458" y="6385918"/>
            <a:ext cx="5073981" cy="362983"/>
          </a:xfr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2500"/>
          </a:bodyPr>
          <a:lstStyle/>
          <a:p>
            <a:pPr algn="l"/>
            <a:r>
              <a:rPr lang="da-DK" sz="1500" dirty="0">
                <a:solidFill>
                  <a:sysClr val="windowText" lastClr="000000"/>
                </a:solidFill>
              </a:rPr>
              <a:t>Et stykke wienerbrød på 105 g, som vist her, indeholder 2555 kJ.</a:t>
            </a:r>
          </a:p>
        </p:txBody>
      </p:sp>
      <p:pic>
        <p:nvPicPr>
          <p:cNvPr id="6" name="Billede 5">
            <a:extLst>
              <a:ext uri="{FF2B5EF4-FFF2-40B4-BE49-F238E27FC236}">
                <a16:creationId xmlns:a16="http://schemas.microsoft.com/office/drawing/2014/main" id="{84DF4110-C9A6-41FF-A090-1669BA00216A}"/>
              </a:ext>
            </a:extLst>
          </p:cNvPr>
          <p:cNvPicPr>
            <a:picLocks noChangeAspect="1"/>
          </p:cNvPicPr>
          <p:nvPr/>
        </p:nvPicPr>
        <p:blipFill rotWithShape="1">
          <a:blip r:embed="rId2">
            <a:extLst>
              <a:ext uri="{28A0092B-C50C-407E-A947-70E740481C1C}">
                <a14:useLocalDpi xmlns:a14="http://schemas.microsoft.com/office/drawing/2010/main" val="0"/>
              </a:ext>
            </a:extLst>
          </a:blip>
          <a:srcRect b="18072"/>
          <a:stretch/>
        </p:blipFill>
        <p:spPr>
          <a:xfrm>
            <a:off x="749876" y="2441987"/>
            <a:ext cx="6474154" cy="2793401"/>
          </a:xfrm>
          <a:prstGeom prst="rect">
            <a:avLst/>
          </a:prstGeom>
        </p:spPr>
      </p:pic>
      <p:pic>
        <p:nvPicPr>
          <p:cNvPr id="8" name="Billede 7">
            <a:extLst>
              <a:ext uri="{FF2B5EF4-FFF2-40B4-BE49-F238E27FC236}">
                <a16:creationId xmlns:a16="http://schemas.microsoft.com/office/drawing/2014/main" id="{8766F4D8-A384-4EE3-A36D-A2A614ECE1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6808" y="2817920"/>
            <a:ext cx="3230929" cy="2919653"/>
          </a:xfrm>
          <a:prstGeom prst="rect">
            <a:avLst/>
          </a:prstGeom>
        </p:spPr>
      </p:pic>
      <p:sp>
        <p:nvSpPr>
          <p:cNvPr id="7" name="Tekstfelt 6">
            <a:extLst>
              <a:ext uri="{FF2B5EF4-FFF2-40B4-BE49-F238E27FC236}">
                <a16:creationId xmlns:a16="http://schemas.microsoft.com/office/drawing/2014/main" id="{D77E397D-0305-4E3A-9F88-566BEA925C2B}"/>
              </a:ext>
            </a:extLst>
          </p:cNvPr>
          <p:cNvSpPr txBox="1"/>
          <p:nvPr/>
        </p:nvSpPr>
        <p:spPr>
          <a:xfrm>
            <a:off x="8644824" y="2472764"/>
            <a:ext cx="3002605" cy="492443"/>
          </a:xfrm>
          <a:prstGeom prst="rect">
            <a:avLst/>
          </a:prstGeom>
          <a:noFill/>
        </p:spPr>
        <p:txBody>
          <a:bodyPr wrap="square" rtlCol="0">
            <a:spAutoFit/>
          </a:bodyPr>
          <a:lstStyle/>
          <a:p>
            <a:r>
              <a:rPr lang="da-DK" sz="1300" dirty="0">
                <a:solidFill>
                  <a:schemeClr val="accent1"/>
                </a:solidFill>
              </a:rPr>
              <a:t>TIP: For at forbrænde 2555 kJ skal du fx</a:t>
            </a:r>
          </a:p>
          <a:p>
            <a:r>
              <a:rPr lang="da-DK" sz="1300" dirty="0">
                <a:solidFill>
                  <a:schemeClr val="accent1"/>
                </a:solidFill>
              </a:rPr>
              <a:t>spille tennis i 1 time og 45 minutter.</a:t>
            </a:r>
          </a:p>
        </p:txBody>
      </p:sp>
      <p:sp>
        <p:nvSpPr>
          <p:cNvPr id="4" name="Tekstfelt 3">
            <a:extLst>
              <a:ext uri="{FF2B5EF4-FFF2-40B4-BE49-F238E27FC236}">
                <a16:creationId xmlns:a16="http://schemas.microsoft.com/office/drawing/2014/main" id="{89E51D27-6230-4389-903D-859C740C5DC0}"/>
              </a:ext>
            </a:extLst>
          </p:cNvPr>
          <p:cNvSpPr txBox="1"/>
          <p:nvPr/>
        </p:nvSpPr>
        <p:spPr>
          <a:xfrm>
            <a:off x="-25495" y="3150250"/>
            <a:ext cx="1614951" cy="461665"/>
          </a:xfrm>
          <a:prstGeom prst="rect">
            <a:avLst/>
          </a:prstGeom>
          <a:noFill/>
        </p:spPr>
        <p:txBody>
          <a:bodyPr wrap="square" rtlCol="0">
            <a:spAutoFit/>
          </a:bodyPr>
          <a:lstStyle/>
          <a:p>
            <a:r>
              <a:rPr lang="da-DK" sz="1200" dirty="0"/>
              <a:t>300 g skyr bidrager med 33 g protein</a:t>
            </a:r>
          </a:p>
        </p:txBody>
      </p:sp>
      <p:sp>
        <p:nvSpPr>
          <p:cNvPr id="9" name="Tekstfelt 8">
            <a:extLst>
              <a:ext uri="{FF2B5EF4-FFF2-40B4-BE49-F238E27FC236}">
                <a16:creationId xmlns:a16="http://schemas.microsoft.com/office/drawing/2014/main" id="{F42B5967-DE1D-4542-A414-7E62B5DA4047}"/>
              </a:ext>
            </a:extLst>
          </p:cNvPr>
          <p:cNvSpPr txBox="1"/>
          <p:nvPr/>
        </p:nvSpPr>
        <p:spPr>
          <a:xfrm>
            <a:off x="31125" y="3854170"/>
            <a:ext cx="1127464" cy="646331"/>
          </a:xfrm>
          <a:prstGeom prst="rect">
            <a:avLst/>
          </a:prstGeom>
          <a:noFill/>
        </p:spPr>
        <p:txBody>
          <a:bodyPr wrap="square" rtlCol="0">
            <a:spAutoFit/>
          </a:bodyPr>
          <a:lstStyle/>
          <a:p>
            <a:r>
              <a:rPr lang="da-DK" sz="1200" dirty="0"/>
              <a:t>100 g æble bidrager med </a:t>
            </a:r>
          </a:p>
          <a:p>
            <a:r>
              <a:rPr lang="da-DK" sz="1200" dirty="0"/>
              <a:t>8 mg C-vitamin</a:t>
            </a:r>
          </a:p>
        </p:txBody>
      </p:sp>
      <p:sp>
        <p:nvSpPr>
          <p:cNvPr id="10" name="Tekstfelt 9">
            <a:extLst>
              <a:ext uri="{FF2B5EF4-FFF2-40B4-BE49-F238E27FC236}">
                <a16:creationId xmlns:a16="http://schemas.microsoft.com/office/drawing/2014/main" id="{7502690E-A686-468C-98A3-7E3FABF738B7}"/>
              </a:ext>
            </a:extLst>
          </p:cNvPr>
          <p:cNvSpPr txBox="1"/>
          <p:nvPr/>
        </p:nvSpPr>
        <p:spPr>
          <a:xfrm>
            <a:off x="3179477" y="3543176"/>
            <a:ext cx="1614951" cy="461665"/>
          </a:xfrm>
          <a:prstGeom prst="rect">
            <a:avLst/>
          </a:prstGeom>
          <a:noFill/>
        </p:spPr>
        <p:txBody>
          <a:bodyPr wrap="square" rtlCol="0">
            <a:spAutoFit/>
          </a:bodyPr>
          <a:lstStyle/>
          <a:p>
            <a:r>
              <a:rPr lang="da-DK" sz="1200" dirty="0"/>
              <a:t>20 g mysli bidrager med 1,8 g kostfibre</a:t>
            </a:r>
          </a:p>
        </p:txBody>
      </p:sp>
      <p:pic>
        <p:nvPicPr>
          <p:cNvPr id="18" name="Billede 17">
            <a:extLst>
              <a:ext uri="{FF2B5EF4-FFF2-40B4-BE49-F238E27FC236}">
                <a16:creationId xmlns:a16="http://schemas.microsoft.com/office/drawing/2014/main" id="{D2D2CFEE-FD50-4769-907D-F23F7E57DE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cxnSp>
        <p:nvCxnSpPr>
          <p:cNvPr id="15" name="Lige forbindelse 14">
            <a:extLst>
              <a:ext uri="{FF2B5EF4-FFF2-40B4-BE49-F238E27FC236}">
                <a16:creationId xmlns:a16="http://schemas.microsoft.com/office/drawing/2014/main" id="{A79265AF-FFDC-457A-B5A1-EC98FEF89540}"/>
              </a:ext>
            </a:extLst>
          </p:cNvPr>
          <p:cNvCxnSpPr>
            <a:cxnSpLocks/>
          </p:cNvCxnSpPr>
          <p:nvPr/>
        </p:nvCxnSpPr>
        <p:spPr>
          <a:xfrm>
            <a:off x="2681162" y="3774009"/>
            <a:ext cx="532555" cy="12366"/>
          </a:xfrm>
          <a:prstGeom prst="line">
            <a:avLst/>
          </a:prstGeom>
        </p:spPr>
        <p:style>
          <a:lnRef idx="1">
            <a:schemeClr val="accent3"/>
          </a:lnRef>
          <a:fillRef idx="0">
            <a:schemeClr val="accent3"/>
          </a:fillRef>
          <a:effectRef idx="0">
            <a:schemeClr val="accent3"/>
          </a:effectRef>
          <a:fontRef idx="minor">
            <a:schemeClr val="tx1"/>
          </a:fontRef>
        </p:style>
      </p:cxnSp>
      <p:cxnSp>
        <p:nvCxnSpPr>
          <p:cNvPr id="16" name="Lige forbindelse 15">
            <a:extLst>
              <a:ext uri="{FF2B5EF4-FFF2-40B4-BE49-F238E27FC236}">
                <a16:creationId xmlns:a16="http://schemas.microsoft.com/office/drawing/2014/main" id="{A79265AF-FFDC-457A-B5A1-EC98FEF89540}"/>
              </a:ext>
            </a:extLst>
          </p:cNvPr>
          <p:cNvCxnSpPr>
            <a:cxnSpLocks/>
          </p:cNvCxnSpPr>
          <p:nvPr/>
        </p:nvCxnSpPr>
        <p:spPr>
          <a:xfrm>
            <a:off x="1158590" y="3426872"/>
            <a:ext cx="1173000" cy="4606"/>
          </a:xfrm>
          <a:prstGeom prst="line">
            <a:avLst/>
          </a:prstGeom>
        </p:spPr>
        <p:style>
          <a:lnRef idx="1">
            <a:schemeClr val="accent3"/>
          </a:lnRef>
          <a:fillRef idx="0">
            <a:schemeClr val="accent3"/>
          </a:fillRef>
          <a:effectRef idx="0">
            <a:schemeClr val="accent3"/>
          </a:effectRef>
          <a:fontRef idx="minor">
            <a:schemeClr val="tx1"/>
          </a:fontRef>
        </p:style>
      </p:cxnSp>
      <p:cxnSp>
        <p:nvCxnSpPr>
          <p:cNvPr id="19" name="Lige forbindelse 18">
            <a:extLst>
              <a:ext uri="{FF2B5EF4-FFF2-40B4-BE49-F238E27FC236}">
                <a16:creationId xmlns:a16="http://schemas.microsoft.com/office/drawing/2014/main" id="{A79265AF-FFDC-457A-B5A1-EC98FEF89540}"/>
              </a:ext>
            </a:extLst>
          </p:cNvPr>
          <p:cNvCxnSpPr>
            <a:cxnSpLocks/>
          </p:cNvCxnSpPr>
          <p:nvPr/>
        </p:nvCxnSpPr>
        <p:spPr>
          <a:xfrm>
            <a:off x="1030271" y="4196102"/>
            <a:ext cx="559185" cy="0"/>
          </a:xfrm>
          <a:prstGeom prst="line">
            <a:avLst/>
          </a:prstGeom>
        </p:spPr>
        <p:style>
          <a:lnRef idx="1">
            <a:schemeClr val="accent3"/>
          </a:lnRef>
          <a:fillRef idx="0">
            <a:schemeClr val="accent3"/>
          </a:fillRef>
          <a:effectRef idx="0">
            <a:schemeClr val="accent3"/>
          </a:effectRef>
          <a:fontRef idx="minor">
            <a:schemeClr val="tx1"/>
          </a:fontRef>
        </p:style>
      </p:cxnSp>
      <p:pic>
        <p:nvPicPr>
          <p:cNvPr id="11" name="Billede 10">
            <a:extLst>
              <a:ext uri="{FF2B5EF4-FFF2-40B4-BE49-F238E27FC236}">
                <a16:creationId xmlns:a16="http://schemas.microsoft.com/office/drawing/2014/main" id="{87A6502C-6BAC-D540-837A-AE9292044CF8}"/>
              </a:ext>
            </a:extLst>
          </p:cNvPr>
          <p:cNvPicPr>
            <a:picLocks noChangeAspect="1"/>
          </p:cNvPicPr>
          <p:nvPr/>
        </p:nvPicPr>
        <p:blipFill>
          <a:blip r:embed="rId5"/>
          <a:stretch>
            <a:fillRect/>
          </a:stretch>
        </p:blipFill>
        <p:spPr>
          <a:xfrm>
            <a:off x="0" y="23984"/>
            <a:ext cx="12192000" cy="1574655"/>
          </a:xfrm>
          <a:prstGeom prst="rect">
            <a:avLst/>
          </a:prstGeom>
        </p:spPr>
      </p:pic>
      <p:sp>
        <p:nvSpPr>
          <p:cNvPr id="13" name="Tekstfelt 12">
            <a:extLst>
              <a:ext uri="{FF2B5EF4-FFF2-40B4-BE49-F238E27FC236}">
                <a16:creationId xmlns:a16="http://schemas.microsoft.com/office/drawing/2014/main" id="{A0054548-05A0-7046-BD28-2D32CA2B2C38}"/>
              </a:ext>
            </a:extLst>
          </p:cNvPr>
          <p:cNvSpPr txBox="1"/>
          <p:nvPr/>
        </p:nvSpPr>
        <p:spPr>
          <a:xfrm>
            <a:off x="1445458" y="5450541"/>
            <a:ext cx="2288769" cy="338554"/>
          </a:xfrm>
          <a:prstGeom prst="rect">
            <a:avLst/>
          </a:prstGeom>
          <a:noFill/>
        </p:spPr>
        <p:txBody>
          <a:bodyPr wrap="square" rtlCol="0">
            <a:spAutoFit/>
          </a:bodyPr>
          <a:lstStyle/>
          <a:p>
            <a:r>
              <a:rPr lang="da-DK" sz="1600" dirty="0"/>
              <a:t>1461 kJ = 348 kcal</a:t>
            </a:r>
          </a:p>
        </p:txBody>
      </p:sp>
      <p:sp>
        <p:nvSpPr>
          <p:cNvPr id="17" name="Tekstfelt 16">
            <a:extLst>
              <a:ext uri="{FF2B5EF4-FFF2-40B4-BE49-F238E27FC236}">
                <a16:creationId xmlns:a16="http://schemas.microsoft.com/office/drawing/2014/main" id="{746780ED-1C57-2948-9CA5-EE23EBE95D88}"/>
              </a:ext>
            </a:extLst>
          </p:cNvPr>
          <p:cNvSpPr txBox="1"/>
          <p:nvPr/>
        </p:nvSpPr>
        <p:spPr>
          <a:xfrm>
            <a:off x="4794425" y="5450541"/>
            <a:ext cx="1964960" cy="338554"/>
          </a:xfrm>
          <a:prstGeom prst="rect">
            <a:avLst/>
          </a:prstGeom>
          <a:noFill/>
        </p:spPr>
        <p:txBody>
          <a:bodyPr wrap="square" rtlCol="0">
            <a:spAutoFit/>
          </a:bodyPr>
          <a:lstStyle/>
          <a:p>
            <a:r>
              <a:rPr lang="da-DK" sz="1600" dirty="0"/>
              <a:t>2555 kJ = 608 kcal</a:t>
            </a:r>
          </a:p>
        </p:txBody>
      </p:sp>
    </p:spTree>
    <p:extLst>
      <p:ext uri="{BB962C8B-B14F-4D97-AF65-F5344CB8AC3E}">
        <p14:creationId xmlns:p14="http://schemas.microsoft.com/office/powerpoint/2010/main" val="3356474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0F5AB3-47DC-4B66-B420-7E81B2CD5F60}"/>
              </a:ext>
            </a:extLst>
          </p:cNvPr>
          <p:cNvSpPr>
            <a:spLocks noGrp="1"/>
          </p:cNvSpPr>
          <p:nvPr>
            <p:ph type="ctrTitle"/>
          </p:nvPr>
        </p:nvSpPr>
        <p:spPr>
          <a:xfrm>
            <a:off x="3745060" y="1712661"/>
            <a:ext cx="1902372" cy="473506"/>
          </a:xfrm>
        </p:spPr>
        <p:txBody>
          <a:bodyPr anchor="ctr">
            <a:noAutofit/>
          </a:bodyPr>
          <a:lstStyle/>
          <a:p>
            <a:pPr algn="l"/>
            <a:r>
              <a:rPr lang="da-DK" sz="3200" dirty="0"/>
              <a:t>Frokost</a:t>
            </a:r>
          </a:p>
        </p:txBody>
      </p:sp>
      <p:sp>
        <p:nvSpPr>
          <p:cNvPr id="3" name="Undertitel 2">
            <a:extLst>
              <a:ext uri="{FF2B5EF4-FFF2-40B4-BE49-F238E27FC236}">
                <a16:creationId xmlns:a16="http://schemas.microsoft.com/office/drawing/2014/main" id="{152C3F3A-D357-4818-BF34-4CAD08186B98}"/>
              </a:ext>
            </a:extLst>
          </p:cNvPr>
          <p:cNvSpPr>
            <a:spLocks noGrp="1"/>
          </p:cNvSpPr>
          <p:nvPr>
            <p:ph type="subTitle" idx="1"/>
          </p:nvPr>
        </p:nvSpPr>
        <p:spPr>
          <a:xfrm>
            <a:off x="1738960" y="6236713"/>
            <a:ext cx="5655994" cy="521824"/>
          </a:xfr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pPr algn="l"/>
            <a:r>
              <a:rPr lang="da-DK" sz="1400" dirty="0">
                <a:solidFill>
                  <a:sysClr val="windowText" lastClr="000000"/>
                </a:solidFill>
              </a:rPr>
              <a:t>En portion saltede chips på 110 g og en pilsner på 33 cl giver dig 2945 kJ. Det er mere end 3 skive rugbrød med varieret pålæg.</a:t>
            </a:r>
          </a:p>
        </p:txBody>
      </p:sp>
      <p:pic>
        <p:nvPicPr>
          <p:cNvPr id="6" name="Billede 5">
            <a:extLst>
              <a:ext uri="{FF2B5EF4-FFF2-40B4-BE49-F238E27FC236}">
                <a16:creationId xmlns:a16="http://schemas.microsoft.com/office/drawing/2014/main" id="{4402F306-FCEF-4834-8262-AA9513C1EF95}"/>
              </a:ext>
            </a:extLst>
          </p:cNvPr>
          <p:cNvPicPr>
            <a:picLocks noChangeAspect="1"/>
          </p:cNvPicPr>
          <p:nvPr/>
        </p:nvPicPr>
        <p:blipFill rotWithShape="1">
          <a:blip r:embed="rId2">
            <a:extLst>
              <a:ext uri="{28A0092B-C50C-407E-A947-70E740481C1C}">
                <a14:useLocalDpi xmlns:a14="http://schemas.microsoft.com/office/drawing/2010/main" val="0"/>
              </a:ext>
            </a:extLst>
          </a:blip>
          <a:srcRect b="17698"/>
          <a:stretch/>
        </p:blipFill>
        <p:spPr>
          <a:xfrm>
            <a:off x="1000905" y="2471899"/>
            <a:ext cx="6560849" cy="2781420"/>
          </a:xfrm>
          <a:prstGeom prst="rect">
            <a:avLst/>
          </a:prstGeom>
        </p:spPr>
      </p:pic>
      <p:pic>
        <p:nvPicPr>
          <p:cNvPr id="8" name="Billede 7">
            <a:extLst>
              <a:ext uri="{FF2B5EF4-FFF2-40B4-BE49-F238E27FC236}">
                <a16:creationId xmlns:a16="http://schemas.microsoft.com/office/drawing/2014/main" id="{7ABFFE3F-3D12-42FD-A539-D77F9CA7D5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8706" y="2792698"/>
            <a:ext cx="3357319" cy="2783041"/>
          </a:xfrm>
          <a:prstGeom prst="rect">
            <a:avLst/>
          </a:prstGeom>
        </p:spPr>
      </p:pic>
      <p:sp>
        <p:nvSpPr>
          <p:cNvPr id="7" name="Tekstfelt 6">
            <a:extLst>
              <a:ext uri="{FF2B5EF4-FFF2-40B4-BE49-F238E27FC236}">
                <a16:creationId xmlns:a16="http://schemas.microsoft.com/office/drawing/2014/main" id="{CB998A25-725A-49D0-B3E0-0048F5B438C7}"/>
              </a:ext>
            </a:extLst>
          </p:cNvPr>
          <p:cNvSpPr txBox="1"/>
          <p:nvPr/>
        </p:nvSpPr>
        <p:spPr>
          <a:xfrm>
            <a:off x="8855073" y="2277207"/>
            <a:ext cx="3155945" cy="492443"/>
          </a:xfrm>
          <a:prstGeom prst="rect">
            <a:avLst/>
          </a:prstGeom>
          <a:noFill/>
        </p:spPr>
        <p:txBody>
          <a:bodyPr wrap="square" rtlCol="0">
            <a:spAutoFit/>
          </a:bodyPr>
          <a:lstStyle/>
          <a:p>
            <a:r>
              <a:rPr lang="da-DK" sz="1300" dirty="0">
                <a:solidFill>
                  <a:schemeClr val="accent1"/>
                </a:solidFill>
              </a:rPr>
              <a:t>TIP: For at forbrænde 2945 kJ skal du fx</a:t>
            </a:r>
          </a:p>
          <a:p>
            <a:r>
              <a:rPr lang="da-DK" sz="1300" dirty="0">
                <a:solidFill>
                  <a:schemeClr val="accent1"/>
                </a:solidFill>
              </a:rPr>
              <a:t>se film i ca. 10 timer eller løbe i ca. 1 time.</a:t>
            </a:r>
          </a:p>
        </p:txBody>
      </p:sp>
      <p:sp>
        <p:nvSpPr>
          <p:cNvPr id="9" name="Tekstfelt 8">
            <a:extLst>
              <a:ext uri="{FF2B5EF4-FFF2-40B4-BE49-F238E27FC236}">
                <a16:creationId xmlns:a16="http://schemas.microsoft.com/office/drawing/2014/main" id="{9F31C9C1-E0C7-49F4-A1FA-C71554FB879E}"/>
              </a:ext>
            </a:extLst>
          </p:cNvPr>
          <p:cNvSpPr txBox="1"/>
          <p:nvPr/>
        </p:nvSpPr>
        <p:spPr>
          <a:xfrm>
            <a:off x="124009" y="3656038"/>
            <a:ext cx="1614951" cy="461665"/>
          </a:xfrm>
          <a:prstGeom prst="rect">
            <a:avLst/>
          </a:prstGeom>
          <a:noFill/>
        </p:spPr>
        <p:txBody>
          <a:bodyPr wrap="square" rtlCol="0">
            <a:spAutoFit/>
          </a:bodyPr>
          <a:lstStyle/>
          <a:p>
            <a:r>
              <a:rPr lang="da-DK" sz="1200" dirty="0"/>
              <a:t>135 g rugbrød bidrager med 10,9 g kostfibre</a:t>
            </a:r>
          </a:p>
        </p:txBody>
      </p:sp>
      <p:sp>
        <p:nvSpPr>
          <p:cNvPr id="10" name="Tekstfelt 9">
            <a:extLst>
              <a:ext uri="{FF2B5EF4-FFF2-40B4-BE49-F238E27FC236}">
                <a16:creationId xmlns:a16="http://schemas.microsoft.com/office/drawing/2014/main" id="{B79DDA00-18AC-4980-9DCD-76650F9831C0}"/>
              </a:ext>
            </a:extLst>
          </p:cNvPr>
          <p:cNvSpPr txBox="1"/>
          <p:nvPr/>
        </p:nvSpPr>
        <p:spPr>
          <a:xfrm>
            <a:off x="261932" y="4393697"/>
            <a:ext cx="1614951" cy="461665"/>
          </a:xfrm>
          <a:prstGeom prst="rect">
            <a:avLst/>
          </a:prstGeom>
          <a:noFill/>
        </p:spPr>
        <p:txBody>
          <a:bodyPr wrap="square" rtlCol="0">
            <a:spAutoFit/>
          </a:bodyPr>
          <a:lstStyle/>
          <a:p>
            <a:r>
              <a:rPr lang="da-DK" sz="1200" dirty="0"/>
              <a:t>24 g roastbeef 5,2 g protein og 0,5 mg jern</a:t>
            </a:r>
          </a:p>
        </p:txBody>
      </p:sp>
      <p:sp>
        <p:nvSpPr>
          <p:cNvPr id="11" name="Tekstfelt 10">
            <a:extLst>
              <a:ext uri="{FF2B5EF4-FFF2-40B4-BE49-F238E27FC236}">
                <a16:creationId xmlns:a16="http://schemas.microsoft.com/office/drawing/2014/main" id="{8FE15D50-E2F6-4009-A702-9DDB9D242F19}"/>
              </a:ext>
            </a:extLst>
          </p:cNvPr>
          <p:cNvSpPr txBox="1"/>
          <p:nvPr/>
        </p:nvSpPr>
        <p:spPr>
          <a:xfrm>
            <a:off x="3888770" y="4456639"/>
            <a:ext cx="1427969" cy="646331"/>
          </a:xfrm>
          <a:prstGeom prst="rect">
            <a:avLst/>
          </a:prstGeom>
          <a:noFill/>
        </p:spPr>
        <p:txBody>
          <a:bodyPr wrap="square" rtlCol="0">
            <a:spAutoFit/>
          </a:bodyPr>
          <a:lstStyle/>
          <a:p>
            <a:r>
              <a:rPr lang="da-DK" sz="1200" dirty="0"/>
              <a:t>60 g makrel i tomat bidrager med 1,4 µg D-vitamin</a:t>
            </a:r>
          </a:p>
        </p:txBody>
      </p:sp>
      <p:sp>
        <p:nvSpPr>
          <p:cNvPr id="12" name="Tekstfelt 11">
            <a:extLst>
              <a:ext uri="{FF2B5EF4-FFF2-40B4-BE49-F238E27FC236}">
                <a16:creationId xmlns:a16="http://schemas.microsoft.com/office/drawing/2014/main" id="{01319174-7BEF-40D4-A1B4-C9C67DB0C19C}"/>
              </a:ext>
            </a:extLst>
          </p:cNvPr>
          <p:cNvSpPr txBox="1"/>
          <p:nvPr/>
        </p:nvSpPr>
        <p:spPr>
          <a:xfrm>
            <a:off x="3888770" y="3455879"/>
            <a:ext cx="1614952" cy="461665"/>
          </a:xfrm>
          <a:prstGeom prst="rect">
            <a:avLst/>
          </a:prstGeom>
          <a:noFill/>
        </p:spPr>
        <p:txBody>
          <a:bodyPr wrap="square" rtlCol="0">
            <a:spAutoFit/>
          </a:bodyPr>
          <a:lstStyle/>
          <a:p>
            <a:r>
              <a:rPr lang="da-DK" sz="1200" dirty="0"/>
              <a:t>60 g tomat bidrager med 0 mg C-vitamin</a:t>
            </a:r>
          </a:p>
        </p:txBody>
      </p:sp>
      <p:sp>
        <p:nvSpPr>
          <p:cNvPr id="13" name="Tekstfelt 12">
            <a:extLst>
              <a:ext uri="{FF2B5EF4-FFF2-40B4-BE49-F238E27FC236}">
                <a16:creationId xmlns:a16="http://schemas.microsoft.com/office/drawing/2014/main" id="{553D6827-4C0D-48CA-9EDF-08466C30CD72}"/>
              </a:ext>
            </a:extLst>
          </p:cNvPr>
          <p:cNvSpPr txBox="1"/>
          <p:nvPr/>
        </p:nvSpPr>
        <p:spPr>
          <a:xfrm>
            <a:off x="3628088" y="2721524"/>
            <a:ext cx="1136661" cy="646331"/>
          </a:xfrm>
          <a:prstGeom prst="rect">
            <a:avLst/>
          </a:prstGeom>
          <a:noFill/>
        </p:spPr>
        <p:txBody>
          <a:bodyPr wrap="square" rtlCol="0">
            <a:spAutoFit/>
          </a:bodyPr>
          <a:lstStyle/>
          <a:p>
            <a:r>
              <a:rPr lang="da-DK" sz="1200" dirty="0"/>
              <a:t>10 g bacon bidrager med 0,5 g fedt</a:t>
            </a:r>
          </a:p>
        </p:txBody>
      </p:sp>
      <p:sp>
        <p:nvSpPr>
          <p:cNvPr id="14" name="Tekstfelt 13">
            <a:extLst>
              <a:ext uri="{FF2B5EF4-FFF2-40B4-BE49-F238E27FC236}">
                <a16:creationId xmlns:a16="http://schemas.microsoft.com/office/drawing/2014/main" id="{84764AB8-86C2-4488-8927-9F845B5E4A80}"/>
              </a:ext>
            </a:extLst>
          </p:cNvPr>
          <p:cNvSpPr txBox="1"/>
          <p:nvPr/>
        </p:nvSpPr>
        <p:spPr>
          <a:xfrm>
            <a:off x="9772" y="2619349"/>
            <a:ext cx="1436720" cy="646331"/>
          </a:xfrm>
          <a:prstGeom prst="rect">
            <a:avLst/>
          </a:prstGeom>
          <a:noFill/>
        </p:spPr>
        <p:txBody>
          <a:bodyPr wrap="square" rtlCol="0">
            <a:spAutoFit/>
          </a:bodyPr>
          <a:lstStyle/>
          <a:p>
            <a:r>
              <a:rPr lang="da-DK" sz="1200" dirty="0"/>
              <a:t>2 dl kærnemælk bidrager med </a:t>
            </a:r>
          </a:p>
          <a:p>
            <a:r>
              <a:rPr lang="da-DK" sz="1200" dirty="0"/>
              <a:t>242 mg calcium</a:t>
            </a:r>
          </a:p>
        </p:txBody>
      </p:sp>
      <p:pic>
        <p:nvPicPr>
          <p:cNvPr id="29" name="Billede 28">
            <a:extLst>
              <a:ext uri="{FF2B5EF4-FFF2-40B4-BE49-F238E27FC236}">
                <a16:creationId xmlns:a16="http://schemas.microsoft.com/office/drawing/2014/main" id="{6EECA9C6-53DC-4E73-B35E-B3608B68C0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cxnSp>
        <p:nvCxnSpPr>
          <p:cNvPr id="21" name="Lige forbindelse 20">
            <a:extLst>
              <a:ext uri="{FF2B5EF4-FFF2-40B4-BE49-F238E27FC236}">
                <a16:creationId xmlns:a16="http://schemas.microsoft.com/office/drawing/2014/main" id="{A79265AF-FFDC-457A-B5A1-EC98FEF89540}"/>
              </a:ext>
            </a:extLst>
          </p:cNvPr>
          <p:cNvCxnSpPr>
            <a:cxnSpLocks/>
          </p:cNvCxnSpPr>
          <p:nvPr/>
        </p:nvCxnSpPr>
        <p:spPr>
          <a:xfrm>
            <a:off x="3228123" y="4643309"/>
            <a:ext cx="66064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Lige forbindelse 22">
            <a:extLst>
              <a:ext uri="{FF2B5EF4-FFF2-40B4-BE49-F238E27FC236}">
                <a16:creationId xmlns:a16="http://schemas.microsoft.com/office/drawing/2014/main" id="{A79265AF-FFDC-457A-B5A1-EC98FEF89540}"/>
              </a:ext>
            </a:extLst>
          </p:cNvPr>
          <p:cNvCxnSpPr>
            <a:cxnSpLocks/>
          </p:cNvCxnSpPr>
          <p:nvPr/>
        </p:nvCxnSpPr>
        <p:spPr>
          <a:xfrm flipV="1">
            <a:off x="3294349" y="3686712"/>
            <a:ext cx="662924" cy="1"/>
          </a:xfrm>
          <a:prstGeom prst="line">
            <a:avLst/>
          </a:prstGeom>
        </p:spPr>
        <p:style>
          <a:lnRef idx="1">
            <a:schemeClr val="accent3"/>
          </a:lnRef>
          <a:fillRef idx="0">
            <a:schemeClr val="accent3"/>
          </a:fillRef>
          <a:effectRef idx="0">
            <a:schemeClr val="accent3"/>
          </a:effectRef>
          <a:fontRef idx="minor">
            <a:schemeClr val="tx1"/>
          </a:fontRef>
        </p:style>
      </p:cxnSp>
      <p:cxnSp>
        <p:nvCxnSpPr>
          <p:cNvPr id="25" name="Lige forbindelse 24">
            <a:extLst>
              <a:ext uri="{FF2B5EF4-FFF2-40B4-BE49-F238E27FC236}">
                <a16:creationId xmlns:a16="http://schemas.microsoft.com/office/drawing/2014/main" id="{A79265AF-FFDC-457A-B5A1-EC98FEF89540}"/>
              </a:ext>
            </a:extLst>
          </p:cNvPr>
          <p:cNvCxnSpPr>
            <a:cxnSpLocks/>
            <a:endCxn id="13" idx="1"/>
          </p:cNvCxnSpPr>
          <p:nvPr/>
        </p:nvCxnSpPr>
        <p:spPr>
          <a:xfrm flipV="1">
            <a:off x="3111419" y="3044690"/>
            <a:ext cx="516669" cy="4308"/>
          </a:xfrm>
          <a:prstGeom prst="line">
            <a:avLst/>
          </a:prstGeom>
        </p:spPr>
        <p:style>
          <a:lnRef idx="1">
            <a:schemeClr val="accent3"/>
          </a:lnRef>
          <a:fillRef idx="0">
            <a:schemeClr val="accent3"/>
          </a:fillRef>
          <a:effectRef idx="0">
            <a:schemeClr val="accent3"/>
          </a:effectRef>
          <a:fontRef idx="minor">
            <a:schemeClr val="tx1"/>
          </a:fontRef>
        </p:style>
      </p:cxnSp>
      <p:cxnSp>
        <p:nvCxnSpPr>
          <p:cNvPr id="27" name="Lige forbindelse 26">
            <a:extLst>
              <a:ext uri="{FF2B5EF4-FFF2-40B4-BE49-F238E27FC236}">
                <a16:creationId xmlns:a16="http://schemas.microsoft.com/office/drawing/2014/main" id="{A79265AF-FFDC-457A-B5A1-EC98FEF89540}"/>
              </a:ext>
            </a:extLst>
          </p:cNvPr>
          <p:cNvCxnSpPr>
            <a:cxnSpLocks/>
          </p:cNvCxnSpPr>
          <p:nvPr/>
        </p:nvCxnSpPr>
        <p:spPr>
          <a:xfrm>
            <a:off x="1000905" y="2979457"/>
            <a:ext cx="52698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8" name="Lige forbindelse 27">
            <a:extLst>
              <a:ext uri="{FF2B5EF4-FFF2-40B4-BE49-F238E27FC236}">
                <a16:creationId xmlns:a16="http://schemas.microsoft.com/office/drawing/2014/main" id="{A79265AF-FFDC-457A-B5A1-EC98FEF89540}"/>
              </a:ext>
            </a:extLst>
          </p:cNvPr>
          <p:cNvCxnSpPr>
            <a:cxnSpLocks/>
          </p:cNvCxnSpPr>
          <p:nvPr/>
        </p:nvCxnSpPr>
        <p:spPr>
          <a:xfrm>
            <a:off x="1686757" y="3810999"/>
            <a:ext cx="3762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0" name="Lige forbindelse 29">
            <a:extLst>
              <a:ext uri="{FF2B5EF4-FFF2-40B4-BE49-F238E27FC236}">
                <a16:creationId xmlns:a16="http://schemas.microsoft.com/office/drawing/2014/main" id="{A79265AF-FFDC-457A-B5A1-EC98FEF89540}"/>
              </a:ext>
            </a:extLst>
          </p:cNvPr>
          <p:cNvCxnSpPr>
            <a:cxnSpLocks/>
          </p:cNvCxnSpPr>
          <p:nvPr/>
        </p:nvCxnSpPr>
        <p:spPr>
          <a:xfrm>
            <a:off x="1617702" y="4546392"/>
            <a:ext cx="795376" cy="0"/>
          </a:xfrm>
          <a:prstGeom prst="line">
            <a:avLst/>
          </a:prstGeom>
        </p:spPr>
        <p:style>
          <a:lnRef idx="1">
            <a:schemeClr val="accent3"/>
          </a:lnRef>
          <a:fillRef idx="0">
            <a:schemeClr val="accent3"/>
          </a:fillRef>
          <a:effectRef idx="0">
            <a:schemeClr val="accent3"/>
          </a:effectRef>
          <a:fontRef idx="minor">
            <a:schemeClr val="tx1"/>
          </a:fontRef>
        </p:style>
      </p:cxnSp>
      <p:pic>
        <p:nvPicPr>
          <p:cNvPr id="4" name="Billede 3">
            <a:extLst>
              <a:ext uri="{FF2B5EF4-FFF2-40B4-BE49-F238E27FC236}">
                <a16:creationId xmlns:a16="http://schemas.microsoft.com/office/drawing/2014/main" id="{1B59A599-3BC5-5F45-843C-94CC14D38800}"/>
              </a:ext>
            </a:extLst>
          </p:cNvPr>
          <p:cNvPicPr>
            <a:picLocks noChangeAspect="1"/>
          </p:cNvPicPr>
          <p:nvPr/>
        </p:nvPicPr>
        <p:blipFill>
          <a:blip r:embed="rId5"/>
          <a:stretch>
            <a:fillRect/>
          </a:stretch>
        </p:blipFill>
        <p:spPr>
          <a:xfrm>
            <a:off x="0" y="23983"/>
            <a:ext cx="12192000" cy="1574655"/>
          </a:xfrm>
          <a:prstGeom prst="rect">
            <a:avLst/>
          </a:prstGeom>
        </p:spPr>
      </p:pic>
      <p:sp>
        <p:nvSpPr>
          <p:cNvPr id="15" name="Tekstfelt 14">
            <a:extLst>
              <a:ext uri="{FF2B5EF4-FFF2-40B4-BE49-F238E27FC236}">
                <a16:creationId xmlns:a16="http://schemas.microsoft.com/office/drawing/2014/main" id="{3C62D55B-F42B-CC45-97D6-4875AE111A47}"/>
              </a:ext>
            </a:extLst>
          </p:cNvPr>
          <p:cNvSpPr txBox="1"/>
          <p:nvPr/>
        </p:nvSpPr>
        <p:spPr>
          <a:xfrm>
            <a:off x="1866047" y="5575739"/>
            <a:ext cx="1941331" cy="338554"/>
          </a:xfrm>
          <a:prstGeom prst="rect">
            <a:avLst/>
          </a:prstGeom>
          <a:noFill/>
        </p:spPr>
        <p:txBody>
          <a:bodyPr wrap="square" rtlCol="0">
            <a:spAutoFit/>
          </a:bodyPr>
          <a:lstStyle/>
          <a:p>
            <a:r>
              <a:rPr lang="da-DK" sz="1600" dirty="0"/>
              <a:t>2791 kJ = 664 kcal</a:t>
            </a:r>
          </a:p>
        </p:txBody>
      </p:sp>
      <p:sp>
        <p:nvSpPr>
          <p:cNvPr id="16" name="Tekstfelt 15">
            <a:extLst>
              <a:ext uri="{FF2B5EF4-FFF2-40B4-BE49-F238E27FC236}">
                <a16:creationId xmlns:a16="http://schemas.microsoft.com/office/drawing/2014/main" id="{7C1A7AA6-6B36-DE45-918B-C8ECC24C7A41}"/>
              </a:ext>
            </a:extLst>
          </p:cNvPr>
          <p:cNvSpPr txBox="1"/>
          <p:nvPr/>
        </p:nvSpPr>
        <p:spPr>
          <a:xfrm>
            <a:off x="5395824" y="5575739"/>
            <a:ext cx="2416940" cy="338554"/>
          </a:xfrm>
          <a:prstGeom prst="rect">
            <a:avLst/>
          </a:prstGeom>
          <a:noFill/>
        </p:spPr>
        <p:txBody>
          <a:bodyPr wrap="square" rtlCol="0">
            <a:spAutoFit/>
          </a:bodyPr>
          <a:lstStyle/>
          <a:p>
            <a:r>
              <a:rPr lang="da-DK" sz="1600" dirty="0"/>
              <a:t>2945 kJ = 701 kcal</a:t>
            </a:r>
          </a:p>
        </p:txBody>
      </p:sp>
    </p:spTree>
    <p:extLst>
      <p:ext uri="{BB962C8B-B14F-4D97-AF65-F5344CB8AC3E}">
        <p14:creationId xmlns:p14="http://schemas.microsoft.com/office/powerpoint/2010/main" val="1443166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0F5AB3-47DC-4B66-B420-7E81B2CD5F60}"/>
              </a:ext>
            </a:extLst>
          </p:cNvPr>
          <p:cNvSpPr>
            <a:spLocks noGrp="1"/>
          </p:cNvSpPr>
          <p:nvPr>
            <p:ph type="ctrTitle"/>
          </p:nvPr>
        </p:nvSpPr>
        <p:spPr>
          <a:xfrm>
            <a:off x="3349860" y="1771732"/>
            <a:ext cx="2590103" cy="473506"/>
          </a:xfrm>
        </p:spPr>
        <p:txBody>
          <a:bodyPr anchor="ctr">
            <a:noAutofit/>
          </a:bodyPr>
          <a:lstStyle/>
          <a:p>
            <a:pPr algn="l"/>
            <a:r>
              <a:rPr lang="da-DK" sz="3200" dirty="0"/>
              <a:t>Mellemmåltid</a:t>
            </a:r>
            <a:endParaRPr lang="da-DK" sz="4000" dirty="0"/>
          </a:p>
        </p:txBody>
      </p:sp>
      <p:sp>
        <p:nvSpPr>
          <p:cNvPr id="3" name="Undertitel 2">
            <a:extLst>
              <a:ext uri="{FF2B5EF4-FFF2-40B4-BE49-F238E27FC236}">
                <a16:creationId xmlns:a16="http://schemas.microsoft.com/office/drawing/2014/main" id="{152C3F3A-D357-4818-BF34-4CAD08186B98}"/>
              </a:ext>
            </a:extLst>
          </p:cNvPr>
          <p:cNvSpPr>
            <a:spLocks noGrp="1"/>
          </p:cNvSpPr>
          <p:nvPr>
            <p:ph type="subTitle" idx="1"/>
          </p:nvPr>
        </p:nvSpPr>
        <p:spPr>
          <a:xfrm>
            <a:off x="1858591" y="6244603"/>
            <a:ext cx="4784417" cy="473506"/>
          </a:xfr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a:normAutofit lnSpcReduction="10000"/>
          </a:bodyPr>
          <a:lstStyle/>
          <a:p>
            <a:pPr algn="l"/>
            <a:r>
              <a:rPr lang="da-DK" sz="1400" dirty="0">
                <a:solidFill>
                  <a:sysClr val="windowText" lastClr="000000"/>
                </a:solidFill>
              </a:rPr>
              <a:t>To glas rødvin på 2 dl indeholder 1284 kJ. Det er mere end et mellemmåltid der både indeholder frugt, grønt og brød.</a:t>
            </a:r>
          </a:p>
        </p:txBody>
      </p:sp>
      <p:pic>
        <p:nvPicPr>
          <p:cNvPr id="6" name="Billede 5">
            <a:extLst>
              <a:ext uri="{FF2B5EF4-FFF2-40B4-BE49-F238E27FC236}">
                <a16:creationId xmlns:a16="http://schemas.microsoft.com/office/drawing/2014/main" id="{2DB2F6A0-44F3-459E-B4CD-2904150A2B91}"/>
              </a:ext>
            </a:extLst>
          </p:cNvPr>
          <p:cNvPicPr>
            <a:picLocks noChangeAspect="1"/>
          </p:cNvPicPr>
          <p:nvPr/>
        </p:nvPicPr>
        <p:blipFill rotWithShape="1">
          <a:blip r:embed="rId2">
            <a:extLst>
              <a:ext uri="{28A0092B-C50C-407E-A947-70E740481C1C}">
                <a14:useLocalDpi xmlns:a14="http://schemas.microsoft.com/office/drawing/2010/main" val="0"/>
              </a:ext>
            </a:extLst>
          </a:blip>
          <a:srcRect r="28442" b="21892"/>
          <a:stretch/>
        </p:blipFill>
        <p:spPr>
          <a:xfrm>
            <a:off x="580863" y="2671954"/>
            <a:ext cx="4547471" cy="2545505"/>
          </a:xfrm>
          <a:prstGeom prst="rect">
            <a:avLst/>
          </a:prstGeom>
        </p:spPr>
      </p:pic>
      <p:pic>
        <p:nvPicPr>
          <p:cNvPr id="8" name="Billede 7">
            <a:extLst>
              <a:ext uri="{FF2B5EF4-FFF2-40B4-BE49-F238E27FC236}">
                <a16:creationId xmlns:a16="http://schemas.microsoft.com/office/drawing/2014/main" id="{10C5EEBF-EDAC-465B-A304-D0114E71F0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9251" y="2894393"/>
            <a:ext cx="3290135" cy="3060126"/>
          </a:xfrm>
          <a:prstGeom prst="rect">
            <a:avLst/>
          </a:prstGeom>
        </p:spPr>
      </p:pic>
      <p:sp>
        <p:nvSpPr>
          <p:cNvPr id="7" name="Tekstfelt 6">
            <a:extLst>
              <a:ext uri="{FF2B5EF4-FFF2-40B4-BE49-F238E27FC236}">
                <a16:creationId xmlns:a16="http://schemas.microsoft.com/office/drawing/2014/main" id="{7EF97713-C8DC-4578-82AF-126E82F09B4B}"/>
              </a:ext>
            </a:extLst>
          </p:cNvPr>
          <p:cNvSpPr txBox="1"/>
          <p:nvPr/>
        </p:nvSpPr>
        <p:spPr>
          <a:xfrm>
            <a:off x="8676587" y="2440707"/>
            <a:ext cx="3134162" cy="492443"/>
          </a:xfrm>
          <a:prstGeom prst="rect">
            <a:avLst/>
          </a:prstGeom>
          <a:noFill/>
        </p:spPr>
        <p:txBody>
          <a:bodyPr wrap="square" rtlCol="0">
            <a:spAutoFit/>
          </a:bodyPr>
          <a:lstStyle/>
          <a:p>
            <a:r>
              <a:rPr lang="da-DK" sz="1300" dirty="0">
                <a:solidFill>
                  <a:schemeClr val="accent1"/>
                </a:solidFill>
              </a:rPr>
              <a:t>TIP: For at forbrænde 1284 kJ skal du</a:t>
            </a:r>
          </a:p>
          <a:p>
            <a:r>
              <a:rPr lang="da-DK" sz="1300" dirty="0">
                <a:solidFill>
                  <a:schemeClr val="accent1"/>
                </a:solidFill>
              </a:rPr>
              <a:t>fx dyrke atletik med spring i ca. 50 minutter.</a:t>
            </a:r>
          </a:p>
        </p:txBody>
      </p:sp>
      <p:sp>
        <p:nvSpPr>
          <p:cNvPr id="9" name="Tekstfelt 8">
            <a:extLst>
              <a:ext uri="{FF2B5EF4-FFF2-40B4-BE49-F238E27FC236}">
                <a16:creationId xmlns:a16="http://schemas.microsoft.com/office/drawing/2014/main" id="{D092BCC9-BE27-4BAC-A3AB-BB28152B5AF4}"/>
              </a:ext>
            </a:extLst>
          </p:cNvPr>
          <p:cNvSpPr txBox="1"/>
          <p:nvPr/>
        </p:nvSpPr>
        <p:spPr>
          <a:xfrm>
            <a:off x="-34769" y="2790352"/>
            <a:ext cx="1614951" cy="646331"/>
          </a:xfrm>
          <a:prstGeom prst="rect">
            <a:avLst/>
          </a:prstGeom>
          <a:noFill/>
        </p:spPr>
        <p:txBody>
          <a:bodyPr wrap="square" rtlCol="0">
            <a:spAutoFit/>
          </a:bodyPr>
          <a:lstStyle/>
          <a:p>
            <a:r>
              <a:rPr lang="da-DK" sz="1200" dirty="0"/>
              <a:t>30 g peberfrugt bidrager med 57 mg </a:t>
            </a:r>
          </a:p>
          <a:p>
            <a:r>
              <a:rPr lang="da-DK" sz="1200" dirty="0"/>
              <a:t>C-vitamin</a:t>
            </a:r>
          </a:p>
        </p:txBody>
      </p:sp>
      <p:sp>
        <p:nvSpPr>
          <p:cNvPr id="10" name="Tekstfelt 9">
            <a:extLst>
              <a:ext uri="{FF2B5EF4-FFF2-40B4-BE49-F238E27FC236}">
                <a16:creationId xmlns:a16="http://schemas.microsoft.com/office/drawing/2014/main" id="{21326997-8FA0-4BD4-8572-DE1B1AEAAC55}"/>
              </a:ext>
            </a:extLst>
          </p:cNvPr>
          <p:cNvSpPr txBox="1"/>
          <p:nvPr/>
        </p:nvSpPr>
        <p:spPr>
          <a:xfrm>
            <a:off x="3310822" y="3371111"/>
            <a:ext cx="1614951" cy="461665"/>
          </a:xfrm>
          <a:prstGeom prst="rect">
            <a:avLst/>
          </a:prstGeom>
          <a:noFill/>
        </p:spPr>
        <p:txBody>
          <a:bodyPr wrap="square" rtlCol="0">
            <a:spAutoFit/>
          </a:bodyPr>
          <a:lstStyle/>
          <a:p>
            <a:r>
              <a:rPr lang="da-DK" sz="1200" dirty="0"/>
              <a:t>30 g ost bidrager med 220 mg calcium </a:t>
            </a:r>
          </a:p>
        </p:txBody>
      </p:sp>
      <p:sp>
        <p:nvSpPr>
          <p:cNvPr id="11" name="Tekstfelt 10">
            <a:extLst>
              <a:ext uri="{FF2B5EF4-FFF2-40B4-BE49-F238E27FC236}">
                <a16:creationId xmlns:a16="http://schemas.microsoft.com/office/drawing/2014/main" id="{03503930-2D9E-4020-A382-04793B824C36}"/>
              </a:ext>
            </a:extLst>
          </p:cNvPr>
          <p:cNvSpPr txBox="1"/>
          <p:nvPr/>
        </p:nvSpPr>
        <p:spPr>
          <a:xfrm>
            <a:off x="3296148" y="4184617"/>
            <a:ext cx="1614951" cy="646331"/>
          </a:xfrm>
          <a:prstGeom prst="rect">
            <a:avLst/>
          </a:prstGeom>
          <a:noFill/>
        </p:spPr>
        <p:txBody>
          <a:bodyPr wrap="square" rtlCol="0">
            <a:spAutoFit/>
          </a:bodyPr>
          <a:lstStyle/>
          <a:p>
            <a:r>
              <a:rPr lang="da-DK" sz="1200" dirty="0"/>
              <a:t>35 g groft franskbrød bidrager med 1,5 g kostfibre</a:t>
            </a:r>
          </a:p>
        </p:txBody>
      </p:sp>
      <p:sp>
        <p:nvSpPr>
          <p:cNvPr id="12" name="Tekstfelt 11">
            <a:extLst>
              <a:ext uri="{FF2B5EF4-FFF2-40B4-BE49-F238E27FC236}">
                <a16:creationId xmlns:a16="http://schemas.microsoft.com/office/drawing/2014/main" id="{DF1DBB2D-32A7-429E-A07A-53C6467EFDB2}"/>
              </a:ext>
            </a:extLst>
          </p:cNvPr>
          <p:cNvSpPr txBox="1"/>
          <p:nvPr/>
        </p:nvSpPr>
        <p:spPr>
          <a:xfrm>
            <a:off x="41859" y="4184617"/>
            <a:ext cx="1506296" cy="646331"/>
          </a:xfrm>
          <a:prstGeom prst="rect">
            <a:avLst/>
          </a:prstGeom>
          <a:noFill/>
        </p:spPr>
        <p:txBody>
          <a:bodyPr wrap="square" rtlCol="0">
            <a:spAutoFit/>
          </a:bodyPr>
          <a:lstStyle/>
          <a:p>
            <a:r>
              <a:rPr lang="da-DK" sz="1200" dirty="0"/>
              <a:t>100 g banan bidrager med 1,6 g kostfibre og 353 mg kalium</a:t>
            </a:r>
          </a:p>
        </p:txBody>
      </p:sp>
      <p:pic>
        <p:nvPicPr>
          <p:cNvPr id="20" name="Billede 19">
            <a:extLst>
              <a:ext uri="{FF2B5EF4-FFF2-40B4-BE49-F238E27FC236}">
                <a16:creationId xmlns:a16="http://schemas.microsoft.com/office/drawing/2014/main" id="{ACF9B069-FD61-4D99-9985-C6D5E57BB9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cxnSp>
        <p:nvCxnSpPr>
          <p:cNvPr id="18" name="Lige forbindelse 17">
            <a:extLst>
              <a:ext uri="{FF2B5EF4-FFF2-40B4-BE49-F238E27FC236}">
                <a16:creationId xmlns:a16="http://schemas.microsoft.com/office/drawing/2014/main" id="{A79265AF-FFDC-457A-B5A1-EC98FEF89540}"/>
              </a:ext>
            </a:extLst>
          </p:cNvPr>
          <p:cNvCxnSpPr>
            <a:cxnSpLocks/>
          </p:cNvCxnSpPr>
          <p:nvPr/>
        </p:nvCxnSpPr>
        <p:spPr>
          <a:xfrm>
            <a:off x="1349321" y="4507782"/>
            <a:ext cx="580525"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1" name="Lige forbindelse 20">
            <a:extLst>
              <a:ext uri="{FF2B5EF4-FFF2-40B4-BE49-F238E27FC236}">
                <a16:creationId xmlns:a16="http://schemas.microsoft.com/office/drawing/2014/main" id="{A79265AF-FFDC-457A-B5A1-EC98FEF89540}"/>
              </a:ext>
            </a:extLst>
          </p:cNvPr>
          <p:cNvCxnSpPr>
            <a:cxnSpLocks/>
          </p:cNvCxnSpPr>
          <p:nvPr/>
        </p:nvCxnSpPr>
        <p:spPr>
          <a:xfrm>
            <a:off x="1349321" y="3145437"/>
            <a:ext cx="79537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2" name="Lige forbindelse 21">
            <a:extLst>
              <a:ext uri="{FF2B5EF4-FFF2-40B4-BE49-F238E27FC236}">
                <a16:creationId xmlns:a16="http://schemas.microsoft.com/office/drawing/2014/main" id="{A79265AF-FFDC-457A-B5A1-EC98FEF89540}"/>
              </a:ext>
            </a:extLst>
          </p:cNvPr>
          <p:cNvCxnSpPr>
            <a:cxnSpLocks/>
          </p:cNvCxnSpPr>
          <p:nvPr/>
        </p:nvCxnSpPr>
        <p:spPr>
          <a:xfrm>
            <a:off x="2515446" y="4507783"/>
            <a:ext cx="79537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Lige forbindelse 22">
            <a:extLst>
              <a:ext uri="{FF2B5EF4-FFF2-40B4-BE49-F238E27FC236}">
                <a16:creationId xmlns:a16="http://schemas.microsoft.com/office/drawing/2014/main" id="{A79265AF-FFDC-457A-B5A1-EC98FEF89540}"/>
              </a:ext>
            </a:extLst>
          </p:cNvPr>
          <p:cNvCxnSpPr>
            <a:cxnSpLocks/>
          </p:cNvCxnSpPr>
          <p:nvPr/>
        </p:nvCxnSpPr>
        <p:spPr>
          <a:xfrm>
            <a:off x="2554484" y="3609771"/>
            <a:ext cx="795376" cy="0"/>
          </a:xfrm>
          <a:prstGeom prst="line">
            <a:avLst/>
          </a:prstGeom>
        </p:spPr>
        <p:style>
          <a:lnRef idx="1">
            <a:schemeClr val="accent3"/>
          </a:lnRef>
          <a:fillRef idx="0">
            <a:schemeClr val="accent3"/>
          </a:fillRef>
          <a:effectRef idx="0">
            <a:schemeClr val="accent3"/>
          </a:effectRef>
          <a:fontRef idx="minor">
            <a:schemeClr val="tx1"/>
          </a:fontRef>
        </p:style>
      </p:cxnSp>
      <p:pic>
        <p:nvPicPr>
          <p:cNvPr id="4" name="Billede 3">
            <a:extLst>
              <a:ext uri="{FF2B5EF4-FFF2-40B4-BE49-F238E27FC236}">
                <a16:creationId xmlns:a16="http://schemas.microsoft.com/office/drawing/2014/main" id="{AF15F51E-9880-4341-95B0-C2018DBAD5C0}"/>
              </a:ext>
            </a:extLst>
          </p:cNvPr>
          <p:cNvPicPr>
            <a:picLocks noChangeAspect="1"/>
          </p:cNvPicPr>
          <p:nvPr/>
        </p:nvPicPr>
        <p:blipFill>
          <a:blip r:embed="rId5"/>
          <a:stretch>
            <a:fillRect/>
          </a:stretch>
        </p:blipFill>
        <p:spPr>
          <a:xfrm>
            <a:off x="0" y="6062"/>
            <a:ext cx="12192000" cy="1574655"/>
          </a:xfrm>
          <a:prstGeom prst="rect">
            <a:avLst/>
          </a:prstGeom>
        </p:spPr>
      </p:pic>
      <p:sp>
        <p:nvSpPr>
          <p:cNvPr id="13" name="Tekstfelt 12">
            <a:extLst>
              <a:ext uri="{FF2B5EF4-FFF2-40B4-BE49-F238E27FC236}">
                <a16:creationId xmlns:a16="http://schemas.microsoft.com/office/drawing/2014/main" id="{F476CB53-E849-5348-90B8-1708CFE40C73}"/>
              </a:ext>
            </a:extLst>
          </p:cNvPr>
          <p:cNvSpPr txBox="1"/>
          <p:nvPr/>
        </p:nvSpPr>
        <p:spPr>
          <a:xfrm>
            <a:off x="1434347" y="5289175"/>
            <a:ext cx="2453466" cy="338554"/>
          </a:xfrm>
          <a:prstGeom prst="rect">
            <a:avLst/>
          </a:prstGeom>
          <a:noFill/>
        </p:spPr>
        <p:txBody>
          <a:bodyPr wrap="square" rtlCol="0">
            <a:spAutoFit/>
          </a:bodyPr>
          <a:lstStyle/>
          <a:p>
            <a:r>
              <a:rPr lang="da-DK" sz="1600" dirty="0"/>
              <a:t>1149 kJ = 273 kcal</a:t>
            </a:r>
          </a:p>
        </p:txBody>
      </p:sp>
      <p:sp>
        <p:nvSpPr>
          <p:cNvPr id="14" name="Tekstfelt 13">
            <a:extLst>
              <a:ext uri="{FF2B5EF4-FFF2-40B4-BE49-F238E27FC236}">
                <a16:creationId xmlns:a16="http://schemas.microsoft.com/office/drawing/2014/main" id="{4C1D0430-8630-D04D-AC78-39C313857F6B}"/>
              </a:ext>
            </a:extLst>
          </p:cNvPr>
          <p:cNvSpPr txBox="1"/>
          <p:nvPr/>
        </p:nvSpPr>
        <p:spPr>
          <a:xfrm>
            <a:off x="5307099" y="5289175"/>
            <a:ext cx="2363809" cy="338554"/>
          </a:xfrm>
          <a:prstGeom prst="rect">
            <a:avLst/>
          </a:prstGeom>
          <a:noFill/>
        </p:spPr>
        <p:txBody>
          <a:bodyPr wrap="square" rtlCol="0">
            <a:spAutoFit/>
          </a:bodyPr>
          <a:lstStyle/>
          <a:p>
            <a:r>
              <a:rPr lang="da-DK" sz="1600" dirty="0"/>
              <a:t>1284 kJ = 306 kcal</a:t>
            </a:r>
          </a:p>
        </p:txBody>
      </p:sp>
      <p:pic>
        <p:nvPicPr>
          <p:cNvPr id="15" name="Billede 14">
            <a:extLst>
              <a:ext uri="{FF2B5EF4-FFF2-40B4-BE49-F238E27FC236}">
                <a16:creationId xmlns:a16="http://schemas.microsoft.com/office/drawing/2014/main" id="{1F069AD3-9CA0-9A40-9234-C2DAE69C18E5}"/>
              </a:ext>
            </a:extLst>
          </p:cNvPr>
          <p:cNvPicPr>
            <a:picLocks noChangeAspect="1"/>
          </p:cNvPicPr>
          <p:nvPr/>
        </p:nvPicPr>
        <p:blipFill>
          <a:blip r:embed="rId6"/>
          <a:stretch>
            <a:fillRect/>
          </a:stretch>
        </p:blipFill>
        <p:spPr>
          <a:xfrm>
            <a:off x="5468840" y="3139140"/>
            <a:ext cx="1612900" cy="1727200"/>
          </a:xfrm>
          <a:prstGeom prst="rect">
            <a:avLst/>
          </a:prstGeom>
        </p:spPr>
      </p:pic>
    </p:spTree>
    <p:extLst>
      <p:ext uri="{BB962C8B-B14F-4D97-AF65-F5344CB8AC3E}">
        <p14:creationId xmlns:p14="http://schemas.microsoft.com/office/powerpoint/2010/main" val="3378075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0F5AB3-47DC-4B66-B420-7E81B2CD5F60}"/>
              </a:ext>
            </a:extLst>
          </p:cNvPr>
          <p:cNvSpPr>
            <a:spLocks noGrp="1"/>
          </p:cNvSpPr>
          <p:nvPr>
            <p:ph type="ctrTitle"/>
          </p:nvPr>
        </p:nvSpPr>
        <p:spPr>
          <a:xfrm>
            <a:off x="2689281" y="1820023"/>
            <a:ext cx="2043039" cy="473506"/>
          </a:xfrm>
        </p:spPr>
        <p:txBody>
          <a:bodyPr anchor="ctr">
            <a:noAutofit/>
          </a:bodyPr>
          <a:lstStyle/>
          <a:p>
            <a:pPr algn="l"/>
            <a:r>
              <a:rPr lang="da-DK" sz="3200" dirty="0"/>
              <a:t>Aftensmad</a:t>
            </a:r>
          </a:p>
        </p:txBody>
      </p:sp>
      <p:sp>
        <p:nvSpPr>
          <p:cNvPr id="3" name="Undertitel 2">
            <a:extLst>
              <a:ext uri="{FF2B5EF4-FFF2-40B4-BE49-F238E27FC236}">
                <a16:creationId xmlns:a16="http://schemas.microsoft.com/office/drawing/2014/main" id="{152C3F3A-D357-4818-BF34-4CAD08186B98}"/>
              </a:ext>
            </a:extLst>
          </p:cNvPr>
          <p:cNvSpPr>
            <a:spLocks noGrp="1"/>
          </p:cNvSpPr>
          <p:nvPr>
            <p:ph type="subTitle" idx="1"/>
          </p:nvPr>
        </p:nvSpPr>
        <p:spPr>
          <a:xfrm>
            <a:off x="1104091" y="6246665"/>
            <a:ext cx="5896037" cy="473506"/>
          </a:xfr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a:normAutofit lnSpcReduction="10000"/>
          </a:bodyPr>
          <a:lstStyle/>
          <a:p>
            <a:pPr algn="l"/>
            <a:r>
              <a:rPr lang="da-DK" sz="1400" dirty="0">
                <a:solidFill>
                  <a:sysClr val="windowText" lastClr="000000"/>
                </a:solidFill>
              </a:rPr>
              <a:t>En dobbelt burger med 100 g pommes frites og ½ liter sodavand giver 3669 kJ hvilket er mere energi end i 1½ portion stegt flæsk med persillesovs.</a:t>
            </a:r>
          </a:p>
        </p:txBody>
      </p:sp>
      <p:pic>
        <p:nvPicPr>
          <p:cNvPr id="6" name="Billede 5">
            <a:extLst>
              <a:ext uri="{FF2B5EF4-FFF2-40B4-BE49-F238E27FC236}">
                <a16:creationId xmlns:a16="http://schemas.microsoft.com/office/drawing/2014/main" id="{4B690ABB-F8AD-4DE5-8309-9F397B8551D5}"/>
              </a:ext>
            </a:extLst>
          </p:cNvPr>
          <p:cNvPicPr>
            <a:picLocks noChangeAspect="1"/>
          </p:cNvPicPr>
          <p:nvPr/>
        </p:nvPicPr>
        <p:blipFill rotWithShape="1">
          <a:blip r:embed="rId2">
            <a:extLst>
              <a:ext uri="{28A0092B-C50C-407E-A947-70E740481C1C}">
                <a14:useLocalDpi xmlns:a14="http://schemas.microsoft.com/office/drawing/2010/main" val="0"/>
              </a:ext>
            </a:extLst>
          </a:blip>
          <a:srcRect b="11673"/>
          <a:stretch/>
        </p:blipFill>
        <p:spPr>
          <a:xfrm>
            <a:off x="335747" y="2706396"/>
            <a:ext cx="6354062" cy="2852462"/>
          </a:xfrm>
          <a:prstGeom prst="rect">
            <a:avLst/>
          </a:prstGeom>
        </p:spPr>
      </p:pic>
      <p:pic>
        <p:nvPicPr>
          <p:cNvPr id="8" name="Billede 7">
            <a:extLst>
              <a:ext uri="{FF2B5EF4-FFF2-40B4-BE49-F238E27FC236}">
                <a16:creationId xmlns:a16="http://schemas.microsoft.com/office/drawing/2014/main" id="{0121C27C-30B1-4355-8795-7833A70A21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3149" y="2640299"/>
            <a:ext cx="3492272" cy="3295523"/>
          </a:xfrm>
          <a:prstGeom prst="rect">
            <a:avLst/>
          </a:prstGeom>
        </p:spPr>
      </p:pic>
      <p:sp>
        <p:nvSpPr>
          <p:cNvPr id="7" name="Tekstfelt 6">
            <a:extLst>
              <a:ext uri="{FF2B5EF4-FFF2-40B4-BE49-F238E27FC236}">
                <a16:creationId xmlns:a16="http://schemas.microsoft.com/office/drawing/2014/main" id="{FDE455EC-5CC5-4008-842B-7D8508EDAAB8}"/>
              </a:ext>
            </a:extLst>
          </p:cNvPr>
          <p:cNvSpPr txBox="1"/>
          <p:nvPr/>
        </p:nvSpPr>
        <p:spPr>
          <a:xfrm>
            <a:off x="8701459" y="2460174"/>
            <a:ext cx="3002605" cy="492443"/>
          </a:xfrm>
          <a:prstGeom prst="rect">
            <a:avLst/>
          </a:prstGeom>
          <a:noFill/>
        </p:spPr>
        <p:txBody>
          <a:bodyPr wrap="square" rtlCol="0">
            <a:spAutoFit/>
          </a:bodyPr>
          <a:lstStyle/>
          <a:p>
            <a:r>
              <a:rPr lang="da-DK" sz="1300" dirty="0">
                <a:solidFill>
                  <a:schemeClr val="accent1"/>
                </a:solidFill>
              </a:rPr>
              <a:t>Tip: For at forbrænde 3669 kJ skal du fx</a:t>
            </a:r>
          </a:p>
          <a:p>
            <a:r>
              <a:rPr lang="da-DK" sz="1300" dirty="0">
                <a:solidFill>
                  <a:schemeClr val="accent1"/>
                </a:solidFill>
              </a:rPr>
              <a:t>spille golf i ca. 2 timer og 45 minutter.</a:t>
            </a:r>
            <a:endParaRPr lang="da-DK" sz="1300" dirty="0">
              <a:solidFill>
                <a:srgbClr val="FF0000"/>
              </a:solidFill>
            </a:endParaRPr>
          </a:p>
        </p:txBody>
      </p:sp>
      <p:sp>
        <p:nvSpPr>
          <p:cNvPr id="9" name="Tekstfelt 8">
            <a:extLst>
              <a:ext uri="{FF2B5EF4-FFF2-40B4-BE49-F238E27FC236}">
                <a16:creationId xmlns:a16="http://schemas.microsoft.com/office/drawing/2014/main" id="{2849D5DD-F927-4FFA-B9C6-98670104D918}"/>
              </a:ext>
            </a:extLst>
          </p:cNvPr>
          <p:cNvSpPr txBox="1"/>
          <p:nvPr/>
        </p:nvSpPr>
        <p:spPr>
          <a:xfrm>
            <a:off x="2705302" y="3133465"/>
            <a:ext cx="1614951" cy="646331"/>
          </a:xfrm>
          <a:prstGeom prst="rect">
            <a:avLst/>
          </a:prstGeom>
          <a:noFill/>
        </p:spPr>
        <p:txBody>
          <a:bodyPr wrap="square" rtlCol="0">
            <a:spAutoFit/>
          </a:bodyPr>
          <a:lstStyle/>
          <a:p>
            <a:r>
              <a:rPr lang="da-DK" sz="1200" dirty="0"/>
              <a:t>150 g flæsk bidrager med 1 µg B12-vitamin og 24 g protein</a:t>
            </a:r>
          </a:p>
        </p:txBody>
      </p:sp>
      <p:sp>
        <p:nvSpPr>
          <p:cNvPr id="10" name="Tekstfelt 9">
            <a:extLst>
              <a:ext uri="{FF2B5EF4-FFF2-40B4-BE49-F238E27FC236}">
                <a16:creationId xmlns:a16="http://schemas.microsoft.com/office/drawing/2014/main" id="{BDB4DEEB-F863-4E78-8B98-4D9427BE3268}"/>
              </a:ext>
            </a:extLst>
          </p:cNvPr>
          <p:cNvSpPr txBox="1"/>
          <p:nvPr/>
        </p:nvSpPr>
        <p:spPr>
          <a:xfrm>
            <a:off x="3244635" y="4206865"/>
            <a:ext cx="1614951" cy="646331"/>
          </a:xfrm>
          <a:prstGeom prst="rect">
            <a:avLst/>
          </a:prstGeom>
          <a:noFill/>
        </p:spPr>
        <p:txBody>
          <a:bodyPr wrap="square" rtlCol="0">
            <a:spAutoFit/>
          </a:bodyPr>
          <a:lstStyle/>
          <a:p>
            <a:r>
              <a:rPr lang="da-DK" sz="1200" dirty="0"/>
              <a:t>200 g kartoffel bidrager med 53 </a:t>
            </a:r>
          </a:p>
          <a:p>
            <a:r>
              <a:rPr lang="da-DK" sz="1200" dirty="0"/>
              <a:t>mg C-vitamin</a:t>
            </a:r>
          </a:p>
        </p:txBody>
      </p:sp>
      <p:sp>
        <p:nvSpPr>
          <p:cNvPr id="11" name="Tekstfelt 10">
            <a:extLst>
              <a:ext uri="{FF2B5EF4-FFF2-40B4-BE49-F238E27FC236}">
                <a16:creationId xmlns:a16="http://schemas.microsoft.com/office/drawing/2014/main" id="{176507A3-229F-4135-BF66-D48C9EC6F95B}"/>
              </a:ext>
            </a:extLst>
          </p:cNvPr>
          <p:cNvSpPr txBox="1"/>
          <p:nvPr/>
        </p:nvSpPr>
        <p:spPr>
          <a:xfrm>
            <a:off x="0" y="4873165"/>
            <a:ext cx="1614951" cy="461665"/>
          </a:xfrm>
          <a:prstGeom prst="rect">
            <a:avLst/>
          </a:prstGeom>
          <a:noFill/>
        </p:spPr>
        <p:txBody>
          <a:bodyPr wrap="square" rtlCol="0">
            <a:spAutoFit/>
          </a:bodyPr>
          <a:lstStyle/>
          <a:p>
            <a:r>
              <a:rPr lang="da-DK" sz="1200" dirty="0"/>
              <a:t>200 g gulerod bidrager med 5,4 g kostfibre </a:t>
            </a:r>
          </a:p>
        </p:txBody>
      </p:sp>
      <p:sp>
        <p:nvSpPr>
          <p:cNvPr id="13" name="Tekstfelt 12">
            <a:extLst>
              <a:ext uri="{FF2B5EF4-FFF2-40B4-BE49-F238E27FC236}">
                <a16:creationId xmlns:a16="http://schemas.microsoft.com/office/drawing/2014/main" id="{50367E66-BD5E-4E95-B6A7-F333FD467BB2}"/>
              </a:ext>
            </a:extLst>
          </p:cNvPr>
          <p:cNvSpPr txBox="1"/>
          <p:nvPr/>
        </p:nvSpPr>
        <p:spPr>
          <a:xfrm>
            <a:off x="-26297" y="2802101"/>
            <a:ext cx="1614951" cy="646331"/>
          </a:xfrm>
          <a:prstGeom prst="rect">
            <a:avLst/>
          </a:prstGeom>
          <a:noFill/>
        </p:spPr>
        <p:txBody>
          <a:bodyPr wrap="square" rtlCol="0">
            <a:spAutoFit/>
          </a:bodyPr>
          <a:lstStyle/>
          <a:p>
            <a:r>
              <a:rPr lang="da-DK" sz="1200" dirty="0"/>
              <a:t>7 g persille bidrager med 0,25 mg jern og 45 mg kalium</a:t>
            </a:r>
          </a:p>
        </p:txBody>
      </p:sp>
      <p:pic>
        <p:nvPicPr>
          <p:cNvPr id="28" name="Billede 27">
            <a:extLst>
              <a:ext uri="{FF2B5EF4-FFF2-40B4-BE49-F238E27FC236}">
                <a16:creationId xmlns:a16="http://schemas.microsoft.com/office/drawing/2014/main" id="{E1EBD005-57B7-41F2-A3AA-372266918C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cxnSp>
        <p:nvCxnSpPr>
          <p:cNvPr id="19" name="Lige forbindelse 18">
            <a:extLst>
              <a:ext uri="{FF2B5EF4-FFF2-40B4-BE49-F238E27FC236}">
                <a16:creationId xmlns:a16="http://schemas.microsoft.com/office/drawing/2014/main" id="{A79265AF-FFDC-457A-B5A1-EC98FEF89540}"/>
              </a:ext>
            </a:extLst>
          </p:cNvPr>
          <p:cNvCxnSpPr>
            <a:cxnSpLocks/>
          </p:cNvCxnSpPr>
          <p:nvPr/>
        </p:nvCxnSpPr>
        <p:spPr>
          <a:xfrm flipV="1">
            <a:off x="2318826" y="3456630"/>
            <a:ext cx="386476" cy="1"/>
          </a:xfrm>
          <a:prstGeom prst="line">
            <a:avLst/>
          </a:prstGeom>
        </p:spPr>
        <p:style>
          <a:lnRef idx="1">
            <a:schemeClr val="accent3"/>
          </a:lnRef>
          <a:fillRef idx="0">
            <a:schemeClr val="accent3"/>
          </a:fillRef>
          <a:effectRef idx="0">
            <a:schemeClr val="accent3"/>
          </a:effectRef>
          <a:fontRef idx="minor">
            <a:schemeClr val="tx1"/>
          </a:fontRef>
        </p:style>
      </p:cxnSp>
      <p:cxnSp>
        <p:nvCxnSpPr>
          <p:cNvPr id="21" name="Lige forbindelse 20">
            <a:extLst>
              <a:ext uri="{FF2B5EF4-FFF2-40B4-BE49-F238E27FC236}">
                <a16:creationId xmlns:a16="http://schemas.microsoft.com/office/drawing/2014/main" id="{A79265AF-FFDC-457A-B5A1-EC98FEF89540}"/>
              </a:ext>
            </a:extLst>
          </p:cNvPr>
          <p:cNvCxnSpPr>
            <a:cxnSpLocks/>
          </p:cNvCxnSpPr>
          <p:nvPr/>
        </p:nvCxnSpPr>
        <p:spPr>
          <a:xfrm>
            <a:off x="2931962" y="4332465"/>
            <a:ext cx="312673"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Lige forbindelse 22">
            <a:extLst>
              <a:ext uri="{FF2B5EF4-FFF2-40B4-BE49-F238E27FC236}">
                <a16:creationId xmlns:a16="http://schemas.microsoft.com/office/drawing/2014/main" id="{A79265AF-FFDC-457A-B5A1-EC98FEF89540}"/>
              </a:ext>
            </a:extLst>
          </p:cNvPr>
          <p:cNvCxnSpPr>
            <a:cxnSpLocks/>
          </p:cNvCxnSpPr>
          <p:nvPr/>
        </p:nvCxnSpPr>
        <p:spPr>
          <a:xfrm>
            <a:off x="1523450" y="5011664"/>
            <a:ext cx="795376" cy="0"/>
          </a:xfrm>
          <a:prstGeom prst="line">
            <a:avLst/>
          </a:prstGeom>
        </p:spPr>
        <p:style>
          <a:lnRef idx="1">
            <a:schemeClr val="accent3"/>
          </a:lnRef>
          <a:fillRef idx="0">
            <a:schemeClr val="accent3"/>
          </a:fillRef>
          <a:effectRef idx="0">
            <a:schemeClr val="accent3"/>
          </a:effectRef>
          <a:fontRef idx="minor">
            <a:schemeClr val="tx1"/>
          </a:fontRef>
        </p:style>
      </p:cxnSp>
      <p:pic>
        <p:nvPicPr>
          <p:cNvPr id="4" name="Billede 3">
            <a:extLst>
              <a:ext uri="{FF2B5EF4-FFF2-40B4-BE49-F238E27FC236}">
                <a16:creationId xmlns:a16="http://schemas.microsoft.com/office/drawing/2014/main" id="{8A2CD645-76CB-BF41-BC1E-56AE7600326B}"/>
              </a:ext>
            </a:extLst>
          </p:cNvPr>
          <p:cNvPicPr>
            <a:picLocks noChangeAspect="1"/>
          </p:cNvPicPr>
          <p:nvPr/>
        </p:nvPicPr>
        <p:blipFill>
          <a:blip r:embed="rId5"/>
          <a:stretch>
            <a:fillRect/>
          </a:stretch>
        </p:blipFill>
        <p:spPr>
          <a:xfrm>
            <a:off x="0" y="23980"/>
            <a:ext cx="12192000" cy="1574655"/>
          </a:xfrm>
          <a:prstGeom prst="rect">
            <a:avLst/>
          </a:prstGeom>
        </p:spPr>
      </p:pic>
      <p:sp>
        <p:nvSpPr>
          <p:cNvPr id="12" name="Tekstfelt 11">
            <a:extLst>
              <a:ext uri="{FF2B5EF4-FFF2-40B4-BE49-F238E27FC236}">
                <a16:creationId xmlns:a16="http://schemas.microsoft.com/office/drawing/2014/main" id="{C07BB375-31D1-F043-B5D8-CA3BD398D004}"/>
              </a:ext>
            </a:extLst>
          </p:cNvPr>
          <p:cNvSpPr txBox="1"/>
          <p:nvPr/>
        </p:nvSpPr>
        <p:spPr>
          <a:xfrm>
            <a:off x="1559860" y="5701553"/>
            <a:ext cx="2150941" cy="338554"/>
          </a:xfrm>
          <a:prstGeom prst="rect">
            <a:avLst/>
          </a:prstGeom>
          <a:noFill/>
        </p:spPr>
        <p:txBody>
          <a:bodyPr wrap="square" rtlCol="0">
            <a:spAutoFit/>
          </a:bodyPr>
          <a:lstStyle/>
          <a:p>
            <a:r>
              <a:rPr lang="da-DK" sz="1600" dirty="0"/>
              <a:t>3384 kJ = 800 kcal</a:t>
            </a:r>
          </a:p>
        </p:txBody>
      </p:sp>
      <p:sp>
        <p:nvSpPr>
          <p:cNvPr id="14" name="Tekstfelt 13">
            <a:extLst>
              <a:ext uri="{FF2B5EF4-FFF2-40B4-BE49-F238E27FC236}">
                <a16:creationId xmlns:a16="http://schemas.microsoft.com/office/drawing/2014/main" id="{579C03B8-B9B9-D546-AD70-381B86703CF5}"/>
              </a:ext>
            </a:extLst>
          </p:cNvPr>
          <p:cNvSpPr txBox="1"/>
          <p:nvPr/>
        </p:nvSpPr>
        <p:spPr>
          <a:xfrm>
            <a:off x="4786413" y="5701553"/>
            <a:ext cx="2600500" cy="338554"/>
          </a:xfrm>
          <a:prstGeom prst="rect">
            <a:avLst/>
          </a:prstGeom>
          <a:noFill/>
        </p:spPr>
        <p:txBody>
          <a:bodyPr wrap="square" rtlCol="0">
            <a:spAutoFit/>
          </a:bodyPr>
          <a:lstStyle/>
          <a:p>
            <a:r>
              <a:rPr lang="da-DK" sz="1600" dirty="0"/>
              <a:t>3669 kJ = 874 kcal</a:t>
            </a:r>
          </a:p>
        </p:txBody>
      </p:sp>
    </p:spTree>
    <p:extLst>
      <p:ext uri="{BB962C8B-B14F-4D97-AF65-F5344CB8AC3E}">
        <p14:creationId xmlns:p14="http://schemas.microsoft.com/office/powerpoint/2010/main" val="4169746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92710C6-6B6A-1122-A77C-0F69051B8A7E}"/>
              </a:ext>
            </a:extLst>
          </p:cNvPr>
          <p:cNvGraphicFramePr>
            <a:graphicFrameLocks/>
          </p:cNvGraphicFramePr>
          <p:nvPr>
            <p:extLst>
              <p:ext uri="{D42A27DB-BD31-4B8C-83A1-F6EECF244321}">
                <p14:modId xmlns:p14="http://schemas.microsoft.com/office/powerpoint/2010/main" val="2073621244"/>
              </p:ext>
            </p:extLst>
          </p:nvPr>
        </p:nvGraphicFramePr>
        <p:xfrm>
          <a:off x="3320643" y="2047350"/>
          <a:ext cx="4979972" cy="3101104"/>
        </p:xfrm>
        <a:graphic>
          <a:graphicData uri="http://schemas.openxmlformats.org/drawingml/2006/chart">
            <c:chart xmlns:c="http://schemas.openxmlformats.org/drawingml/2006/chart" xmlns:r="http://schemas.openxmlformats.org/officeDocument/2006/relationships" r:id="rId3"/>
          </a:graphicData>
        </a:graphic>
      </p:graphicFrame>
      <p:pic>
        <p:nvPicPr>
          <p:cNvPr id="17" name="Billede 16">
            <a:extLst>
              <a:ext uri="{FF2B5EF4-FFF2-40B4-BE49-F238E27FC236}">
                <a16:creationId xmlns:a16="http://schemas.microsoft.com/office/drawing/2014/main" id="{59EA7068-2FDF-4EDA-9580-740A457393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
        <p:nvSpPr>
          <p:cNvPr id="2" name="Tekstfelt 1">
            <a:extLst>
              <a:ext uri="{FF2B5EF4-FFF2-40B4-BE49-F238E27FC236}">
                <a16:creationId xmlns:a16="http://schemas.microsoft.com/office/drawing/2014/main" id="{01DFC82C-C1ED-A043-BCBD-F22CEFA8EEED}"/>
              </a:ext>
            </a:extLst>
          </p:cNvPr>
          <p:cNvSpPr txBox="1"/>
          <p:nvPr/>
        </p:nvSpPr>
        <p:spPr>
          <a:xfrm>
            <a:off x="3702451" y="6417364"/>
            <a:ext cx="5749290" cy="261610"/>
          </a:xfrm>
          <a:prstGeom prst="rect">
            <a:avLst/>
          </a:prstGeom>
          <a:noFill/>
        </p:spPr>
        <p:txBody>
          <a:bodyPr wrap="square" rtlCol="0">
            <a:spAutoFit/>
          </a:bodyPr>
          <a:lstStyle/>
          <a:p>
            <a:r>
              <a:rPr lang="en-US" sz="1100" dirty="0" err="1"/>
              <a:t>Kilde</a:t>
            </a:r>
            <a:r>
              <a:rPr lang="en-US" sz="1100" dirty="0"/>
              <a:t>: </a:t>
            </a:r>
            <a:r>
              <a:rPr lang="en-US" sz="1100" dirty="0">
                <a:hlinkClick r:id="rId5"/>
              </a:rPr>
              <a:t>https://altomkost.dk/fakta/naeringsindhold-i-maden/energiprocenter/</a:t>
            </a:r>
            <a:r>
              <a:rPr lang="en-US" sz="1100" dirty="0"/>
              <a:t> </a:t>
            </a:r>
          </a:p>
        </p:txBody>
      </p:sp>
      <p:sp>
        <p:nvSpPr>
          <p:cNvPr id="10" name="Tekstfelt 9">
            <a:extLst>
              <a:ext uri="{FF2B5EF4-FFF2-40B4-BE49-F238E27FC236}">
                <a16:creationId xmlns:a16="http://schemas.microsoft.com/office/drawing/2014/main" id="{1F743A6E-FD6F-6A4F-9893-08DCA23F9B10}"/>
              </a:ext>
            </a:extLst>
          </p:cNvPr>
          <p:cNvSpPr txBox="1"/>
          <p:nvPr/>
        </p:nvSpPr>
        <p:spPr>
          <a:xfrm>
            <a:off x="4565162" y="3621819"/>
            <a:ext cx="1327617" cy="276999"/>
          </a:xfrm>
          <a:prstGeom prst="rect">
            <a:avLst/>
          </a:prstGeom>
          <a:noFill/>
        </p:spPr>
        <p:txBody>
          <a:bodyPr wrap="square" rtlCol="0">
            <a:spAutoFit/>
          </a:bodyPr>
          <a:lstStyle/>
          <a:p>
            <a:r>
              <a:rPr lang="da-DK" sz="1200" dirty="0"/>
              <a:t>Kulhydrat: 52 E%</a:t>
            </a:r>
          </a:p>
        </p:txBody>
      </p:sp>
      <p:sp>
        <p:nvSpPr>
          <p:cNvPr id="13" name="Tekstfelt 12">
            <a:extLst>
              <a:ext uri="{FF2B5EF4-FFF2-40B4-BE49-F238E27FC236}">
                <a16:creationId xmlns:a16="http://schemas.microsoft.com/office/drawing/2014/main" id="{1EA09E59-695D-9E43-AA57-BAA2ACF3783B}"/>
              </a:ext>
            </a:extLst>
          </p:cNvPr>
          <p:cNvSpPr txBox="1"/>
          <p:nvPr/>
        </p:nvSpPr>
        <p:spPr>
          <a:xfrm>
            <a:off x="5729785" y="2841559"/>
            <a:ext cx="1188349" cy="307777"/>
          </a:xfrm>
          <a:prstGeom prst="rect">
            <a:avLst/>
          </a:prstGeom>
          <a:noFill/>
        </p:spPr>
        <p:txBody>
          <a:bodyPr wrap="square" rtlCol="0">
            <a:spAutoFit/>
          </a:bodyPr>
          <a:lstStyle/>
          <a:p>
            <a:r>
              <a:rPr lang="en-US" sz="1200" dirty="0"/>
              <a:t>Protein</a:t>
            </a:r>
            <a:r>
              <a:rPr lang="en-US" sz="1400" dirty="0"/>
              <a:t>: </a:t>
            </a:r>
            <a:r>
              <a:rPr lang="en-US" sz="1200" dirty="0"/>
              <a:t>15 E%</a:t>
            </a:r>
          </a:p>
        </p:txBody>
      </p:sp>
      <p:sp>
        <p:nvSpPr>
          <p:cNvPr id="14" name="Tekstfelt 13">
            <a:extLst>
              <a:ext uri="{FF2B5EF4-FFF2-40B4-BE49-F238E27FC236}">
                <a16:creationId xmlns:a16="http://schemas.microsoft.com/office/drawing/2014/main" id="{D9D6718D-CCC9-5C40-B50A-24CEF2F4A13C}"/>
              </a:ext>
            </a:extLst>
          </p:cNvPr>
          <p:cNvSpPr txBox="1"/>
          <p:nvPr/>
        </p:nvSpPr>
        <p:spPr>
          <a:xfrm>
            <a:off x="6084588" y="3685120"/>
            <a:ext cx="1042987" cy="276999"/>
          </a:xfrm>
          <a:prstGeom prst="rect">
            <a:avLst/>
          </a:prstGeom>
          <a:noFill/>
        </p:spPr>
        <p:txBody>
          <a:bodyPr wrap="square" rtlCol="0">
            <a:spAutoFit/>
          </a:bodyPr>
          <a:lstStyle/>
          <a:p>
            <a:r>
              <a:rPr lang="da-DK" sz="1200" dirty="0"/>
              <a:t>Fedt: 33 E%</a:t>
            </a:r>
          </a:p>
        </p:txBody>
      </p:sp>
      <p:sp>
        <p:nvSpPr>
          <p:cNvPr id="15" name="Tekstfelt 14">
            <a:extLst>
              <a:ext uri="{FF2B5EF4-FFF2-40B4-BE49-F238E27FC236}">
                <a16:creationId xmlns:a16="http://schemas.microsoft.com/office/drawing/2014/main" id="{62F8F76C-D4B3-6049-9485-55C570229A25}"/>
              </a:ext>
            </a:extLst>
          </p:cNvPr>
          <p:cNvSpPr txBox="1"/>
          <p:nvPr/>
        </p:nvSpPr>
        <p:spPr>
          <a:xfrm>
            <a:off x="6173040" y="2512661"/>
            <a:ext cx="1328985" cy="276999"/>
          </a:xfrm>
          <a:prstGeom prst="rect">
            <a:avLst/>
          </a:prstGeom>
          <a:solidFill>
            <a:schemeClr val="bg1">
              <a:lumMod val="95000"/>
            </a:schemeClr>
          </a:solidFill>
          <a:ln>
            <a:noFill/>
          </a:ln>
        </p:spPr>
        <p:txBody>
          <a:bodyPr wrap="square" rtlCol="0">
            <a:spAutoFit/>
          </a:bodyPr>
          <a:lstStyle/>
          <a:p>
            <a:r>
              <a:rPr lang="en-US" sz="1200" dirty="0"/>
              <a:t>Protein: 10-20 E%</a:t>
            </a:r>
          </a:p>
        </p:txBody>
      </p:sp>
      <p:sp>
        <p:nvSpPr>
          <p:cNvPr id="18" name="Tekstfelt 17">
            <a:extLst>
              <a:ext uri="{FF2B5EF4-FFF2-40B4-BE49-F238E27FC236}">
                <a16:creationId xmlns:a16="http://schemas.microsoft.com/office/drawing/2014/main" id="{A9709EEE-002D-734D-A2C6-A4CE84397F69}"/>
              </a:ext>
            </a:extLst>
          </p:cNvPr>
          <p:cNvSpPr txBox="1"/>
          <p:nvPr/>
        </p:nvSpPr>
        <p:spPr>
          <a:xfrm>
            <a:off x="6606081" y="4025503"/>
            <a:ext cx="1152039" cy="276999"/>
          </a:xfrm>
          <a:prstGeom prst="rect">
            <a:avLst/>
          </a:prstGeom>
          <a:solidFill>
            <a:schemeClr val="bg1">
              <a:lumMod val="95000"/>
            </a:schemeClr>
          </a:solidFill>
          <a:ln>
            <a:noFill/>
          </a:ln>
        </p:spPr>
        <p:txBody>
          <a:bodyPr wrap="square" rtlCol="0">
            <a:spAutoFit/>
          </a:bodyPr>
          <a:lstStyle/>
          <a:p>
            <a:r>
              <a:rPr lang="da-DK" sz="1200" dirty="0"/>
              <a:t>Fedt: 25-40 E%</a:t>
            </a:r>
          </a:p>
        </p:txBody>
      </p:sp>
      <p:sp>
        <p:nvSpPr>
          <p:cNvPr id="19" name="Tekstfelt 18">
            <a:extLst>
              <a:ext uri="{FF2B5EF4-FFF2-40B4-BE49-F238E27FC236}">
                <a16:creationId xmlns:a16="http://schemas.microsoft.com/office/drawing/2014/main" id="{10145043-4A00-004F-8385-3856816A20A1}"/>
              </a:ext>
            </a:extLst>
          </p:cNvPr>
          <p:cNvSpPr txBox="1"/>
          <p:nvPr/>
        </p:nvSpPr>
        <p:spPr>
          <a:xfrm>
            <a:off x="3777416" y="4087625"/>
            <a:ext cx="1451554" cy="276999"/>
          </a:xfrm>
          <a:prstGeom prst="rect">
            <a:avLst/>
          </a:prstGeom>
          <a:solidFill>
            <a:schemeClr val="bg1">
              <a:lumMod val="95000"/>
            </a:schemeClr>
          </a:solidFill>
          <a:ln>
            <a:noFill/>
          </a:ln>
        </p:spPr>
        <p:txBody>
          <a:bodyPr wrap="square" rtlCol="0">
            <a:spAutoFit/>
          </a:bodyPr>
          <a:lstStyle/>
          <a:p>
            <a:r>
              <a:rPr lang="da-DK" sz="1200" dirty="0"/>
              <a:t>Kulhydrat: 45-60 E%</a:t>
            </a:r>
          </a:p>
        </p:txBody>
      </p:sp>
      <p:sp>
        <p:nvSpPr>
          <p:cNvPr id="22" name="Tekstfelt 21">
            <a:extLst>
              <a:ext uri="{FF2B5EF4-FFF2-40B4-BE49-F238E27FC236}">
                <a16:creationId xmlns:a16="http://schemas.microsoft.com/office/drawing/2014/main" id="{07943630-F10E-45A6-A585-431C0730F47A}"/>
              </a:ext>
            </a:extLst>
          </p:cNvPr>
          <p:cNvSpPr txBox="1"/>
          <p:nvPr/>
        </p:nvSpPr>
        <p:spPr>
          <a:xfrm>
            <a:off x="4360120" y="5391971"/>
            <a:ext cx="3356042" cy="954107"/>
          </a:xfrm>
          <a:prstGeom prst="rect">
            <a:avLst/>
          </a:prstGeom>
          <a:solidFill>
            <a:schemeClr val="bg1">
              <a:lumMod val="95000"/>
            </a:schemeClr>
          </a:solidFill>
          <a:ln>
            <a:noFill/>
          </a:ln>
        </p:spPr>
        <p:txBody>
          <a:bodyPr wrap="square" rtlCol="0">
            <a:spAutoFit/>
          </a:bodyPr>
          <a:lstStyle/>
          <a:p>
            <a:r>
              <a:rPr lang="da-DK" sz="1400" dirty="0"/>
              <a:t>Den anbefalede makronæringsstoffordeling er angivet i energiprocent (E%). </a:t>
            </a:r>
          </a:p>
          <a:p>
            <a:r>
              <a:rPr lang="da-DK" sz="1400" dirty="0"/>
              <a:t>Grå bokse = intervaller. </a:t>
            </a:r>
          </a:p>
          <a:p>
            <a:r>
              <a:rPr lang="da-DK" sz="1400" dirty="0"/>
              <a:t>Diagrammet = middelværdier.</a:t>
            </a:r>
          </a:p>
        </p:txBody>
      </p:sp>
      <p:sp>
        <p:nvSpPr>
          <p:cNvPr id="7" name="Tekstfelt 6">
            <a:extLst>
              <a:ext uri="{FF2B5EF4-FFF2-40B4-BE49-F238E27FC236}">
                <a16:creationId xmlns:a16="http://schemas.microsoft.com/office/drawing/2014/main" id="{1A8E57BD-1BF9-A50E-7C27-D538BE6F1F75}"/>
              </a:ext>
            </a:extLst>
          </p:cNvPr>
          <p:cNvSpPr txBox="1"/>
          <p:nvPr/>
        </p:nvSpPr>
        <p:spPr>
          <a:xfrm>
            <a:off x="6027675" y="4641441"/>
            <a:ext cx="1310905" cy="461665"/>
          </a:xfrm>
          <a:prstGeom prst="rect">
            <a:avLst/>
          </a:prstGeom>
          <a:noFill/>
        </p:spPr>
        <p:txBody>
          <a:bodyPr wrap="square">
            <a:spAutoFit/>
          </a:bodyPr>
          <a:lstStyle/>
          <a:p>
            <a:r>
              <a:rPr lang="da-DK" sz="1200" dirty="0"/>
              <a:t>Heraf max 10 E% mættet fedt</a:t>
            </a:r>
          </a:p>
        </p:txBody>
      </p:sp>
      <p:pic>
        <p:nvPicPr>
          <p:cNvPr id="5" name="Billede 4">
            <a:extLst>
              <a:ext uri="{FF2B5EF4-FFF2-40B4-BE49-F238E27FC236}">
                <a16:creationId xmlns:a16="http://schemas.microsoft.com/office/drawing/2014/main" id="{6B6EC038-334B-BE4E-BACA-316636877577}"/>
              </a:ext>
            </a:extLst>
          </p:cNvPr>
          <p:cNvPicPr>
            <a:picLocks noChangeAspect="1"/>
          </p:cNvPicPr>
          <p:nvPr/>
        </p:nvPicPr>
        <p:blipFill>
          <a:blip r:embed="rId6"/>
          <a:stretch>
            <a:fillRect/>
          </a:stretch>
        </p:blipFill>
        <p:spPr>
          <a:xfrm>
            <a:off x="0" y="6055"/>
            <a:ext cx="12192000" cy="1574655"/>
          </a:xfrm>
          <a:prstGeom prst="rect">
            <a:avLst/>
          </a:prstGeom>
        </p:spPr>
      </p:pic>
    </p:spTree>
    <p:extLst>
      <p:ext uri="{BB962C8B-B14F-4D97-AF65-F5344CB8AC3E}">
        <p14:creationId xmlns:p14="http://schemas.microsoft.com/office/powerpoint/2010/main" val="470560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32B554E0-CD3D-894D-882D-45EF2134E33F}"/>
              </a:ext>
            </a:extLst>
          </p:cNvPr>
          <p:cNvSpPr>
            <a:spLocks noGrp="1"/>
          </p:cNvSpPr>
          <p:nvPr>
            <p:ph type="body" idx="1"/>
          </p:nvPr>
        </p:nvSpPr>
        <p:spPr>
          <a:xfrm>
            <a:off x="4088004" y="1736343"/>
            <a:ext cx="4015991" cy="823912"/>
          </a:xfrm>
        </p:spPr>
        <p:txBody>
          <a:bodyPr/>
          <a:lstStyle/>
          <a:p>
            <a:pPr algn="ctr"/>
            <a:r>
              <a:rPr lang="da-DK" dirty="0"/>
              <a:t>Dagskostforslag makronæringsstoffordeling</a:t>
            </a:r>
          </a:p>
        </p:txBody>
      </p:sp>
      <p:pic>
        <p:nvPicPr>
          <p:cNvPr id="7" name="Pladsholder til indhold 6">
            <a:extLst>
              <a:ext uri="{FF2B5EF4-FFF2-40B4-BE49-F238E27FC236}">
                <a16:creationId xmlns:a16="http://schemas.microsoft.com/office/drawing/2014/main" id="{815AD4FF-1444-B145-A2FC-1017C0FC8506}"/>
              </a:ext>
            </a:extLst>
          </p:cNvPr>
          <p:cNvPicPr>
            <a:picLocks noGrp="1" noChangeAspect="1"/>
          </p:cNvPicPr>
          <p:nvPr>
            <p:ph sz="half" idx="2"/>
          </p:nvPr>
        </p:nvPicPr>
        <p:blipFill>
          <a:blip r:embed="rId2"/>
          <a:stretch>
            <a:fillRect/>
          </a:stretch>
        </p:blipFill>
        <p:spPr>
          <a:xfrm>
            <a:off x="3488408" y="2881431"/>
            <a:ext cx="5157787" cy="3026470"/>
          </a:xfrm>
          <a:prstGeom prst="rect">
            <a:avLst/>
          </a:prstGeom>
        </p:spPr>
      </p:pic>
      <p:pic>
        <p:nvPicPr>
          <p:cNvPr id="10" name="Billede 9">
            <a:extLst>
              <a:ext uri="{FF2B5EF4-FFF2-40B4-BE49-F238E27FC236}">
                <a16:creationId xmlns:a16="http://schemas.microsoft.com/office/drawing/2014/main" id="{84B18CF1-A3CD-334E-AB78-B292FDBC9F85}"/>
              </a:ext>
            </a:extLst>
          </p:cNvPr>
          <p:cNvPicPr>
            <a:picLocks noChangeAspect="1"/>
          </p:cNvPicPr>
          <p:nvPr/>
        </p:nvPicPr>
        <p:blipFill>
          <a:blip r:embed="rId3"/>
          <a:stretch>
            <a:fillRect/>
          </a:stretch>
        </p:blipFill>
        <p:spPr>
          <a:xfrm>
            <a:off x="0" y="6055"/>
            <a:ext cx="12192000" cy="1574655"/>
          </a:xfrm>
          <a:prstGeom prst="rect">
            <a:avLst/>
          </a:prstGeom>
        </p:spPr>
      </p:pic>
      <p:pic>
        <p:nvPicPr>
          <p:cNvPr id="2" name="Billede 1">
            <a:extLst>
              <a:ext uri="{FF2B5EF4-FFF2-40B4-BE49-F238E27FC236}">
                <a16:creationId xmlns:a16="http://schemas.microsoft.com/office/drawing/2014/main" id="{2D7639DD-D19C-CCF3-B996-91BA798BB4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Tree>
    <p:extLst>
      <p:ext uri="{BB962C8B-B14F-4D97-AF65-F5344CB8AC3E}">
        <p14:creationId xmlns:p14="http://schemas.microsoft.com/office/powerpoint/2010/main" val="251521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C8D8E4-43F5-D640-A5A0-DBE4EF50DD69}"/>
              </a:ext>
            </a:extLst>
          </p:cNvPr>
          <p:cNvSpPr>
            <a:spLocks noGrp="1"/>
          </p:cNvSpPr>
          <p:nvPr>
            <p:ph type="title"/>
          </p:nvPr>
        </p:nvSpPr>
        <p:spPr>
          <a:xfrm>
            <a:off x="838200" y="1733775"/>
            <a:ext cx="10515600" cy="1325563"/>
          </a:xfrm>
        </p:spPr>
        <p:txBody>
          <a:bodyPr/>
          <a:lstStyle/>
          <a:p>
            <a:r>
              <a:rPr lang="da-DK" dirty="0"/>
              <a:t>Måltidsberegner – Lav personlige kostplaner</a:t>
            </a:r>
          </a:p>
        </p:txBody>
      </p:sp>
      <p:sp>
        <p:nvSpPr>
          <p:cNvPr id="3" name="Rektangel 2">
            <a:extLst>
              <a:ext uri="{FF2B5EF4-FFF2-40B4-BE49-F238E27FC236}">
                <a16:creationId xmlns:a16="http://schemas.microsoft.com/office/drawing/2014/main" id="{A7465E0F-18C2-C24C-8E01-6113B116A194}"/>
              </a:ext>
            </a:extLst>
          </p:cNvPr>
          <p:cNvSpPr/>
          <p:nvPr/>
        </p:nvSpPr>
        <p:spPr>
          <a:xfrm>
            <a:off x="937589" y="2774244"/>
            <a:ext cx="10631559" cy="3416320"/>
          </a:xfrm>
          <a:prstGeom prst="rect">
            <a:avLst/>
          </a:prstGeom>
        </p:spPr>
        <p:txBody>
          <a:bodyPr wrap="square">
            <a:spAutoFit/>
          </a:bodyPr>
          <a:lstStyle/>
          <a:p>
            <a:endParaRPr lang="da-DK" dirty="0">
              <a:solidFill>
                <a:srgbClr val="212529"/>
              </a:solidFill>
              <a:latin typeface="LF Press Sans"/>
            </a:endParaRPr>
          </a:p>
          <a:p>
            <a:pPr marL="285750" indent="-285750">
              <a:buFont typeface="Arial" panose="020B0604020202020204" pitchFamily="34" charset="0"/>
              <a:buChar char="•"/>
            </a:pPr>
            <a:r>
              <a:rPr lang="da-DK" dirty="0">
                <a:solidFill>
                  <a:srgbClr val="212529"/>
                </a:solidFill>
                <a:latin typeface="LF Press Sans"/>
              </a:rPr>
              <a:t>Måltidsberegneren giver dig inspiration til at sammensætte personlige dagskostforslag. Ved at indtaste få personlige data og vælge imellem en række måltider, dannes en eller flere personlige kostplaner. Energibidraget for hvert af de valgte måltider kan følges vha. en energi- og kalorieberegner.</a:t>
            </a:r>
          </a:p>
          <a:p>
            <a:pPr marL="285750" indent="-285750">
              <a:buFont typeface="Arial" panose="020B0604020202020204" pitchFamily="34" charset="0"/>
              <a:buChar char="•"/>
            </a:pPr>
            <a:endParaRPr lang="da-DK" dirty="0">
              <a:solidFill>
                <a:srgbClr val="212529"/>
              </a:solidFill>
              <a:latin typeface="LF Press Sans"/>
            </a:endParaRPr>
          </a:p>
          <a:p>
            <a:pPr marL="285750" indent="-285750">
              <a:buFont typeface="Arial" panose="020B0604020202020204" pitchFamily="34" charset="0"/>
              <a:buChar char="•"/>
            </a:pPr>
            <a:r>
              <a:rPr lang="da-DK" dirty="0">
                <a:solidFill>
                  <a:srgbClr val="212529"/>
                </a:solidFill>
                <a:latin typeface="LF Press Sans"/>
              </a:rPr>
              <a:t>Beregneren kan anvendes til personer, der ønsker enten vægttab, vægtvedligehold, vægtøgning eller bare ønsker en madplan med sunde og lækre retter.</a:t>
            </a:r>
          </a:p>
          <a:p>
            <a:endParaRPr lang="da-DK" dirty="0">
              <a:solidFill>
                <a:srgbClr val="212529"/>
              </a:solidFill>
              <a:latin typeface="LF Press Sans"/>
            </a:endParaRPr>
          </a:p>
          <a:p>
            <a:pPr marL="285750" indent="-285750">
              <a:buFont typeface="Arial" panose="020B0604020202020204" pitchFamily="34" charset="0"/>
              <a:buChar char="•"/>
            </a:pPr>
            <a:r>
              <a:rPr lang="da-DK" dirty="0">
                <a:solidFill>
                  <a:srgbClr val="212529"/>
                </a:solidFill>
                <a:latin typeface="LF Press Sans"/>
              </a:rPr>
              <a:t>Se denne korte </a:t>
            </a:r>
            <a:r>
              <a:rPr lang="da-DK" u="sng" dirty="0">
                <a:solidFill>
                  <a:srgbClr val="07243B"/>
                </a:solidFill>
                <a:latin typeface="LF Press Sans"/>
                <a:hlinkClick r:id="rId2" tooltip="Lav Personlige Måltidsplaner Med Måltidsberegneren 16 February 2024"/>
              </a:rPr>
              <a:t>videoguide (2:31 min)</a:t>
            </a:r>
            <a:r>
              <a:rPr lang="da-DK" dirty="0">
                <a:solidFill>
                  <a:srgbClr val="212529"/>
                </a:solidFill>
                <a:latin typeface="LF Press Sans"/>
              </a:rPr>
              <a:t> og find ud af, hvordan du nemt kan bruge Måltidsberegneren.</a:t>
            </a:r>
          </a:p>
          <a:p>
            <a:endParaRPr lang="da-DK" dirty="0">
              <a:solidFill>
                <a:srgbClr val="212529"/>
              </a:solidFill>
              <a:latin typeface="LF Press Sans"/>
            </a:endParaRPr>
          </a:p>
          <a:p>
            <a:r>
              <a:rPr lang="da-DK" dirty="0">
                <a:solidFill>
                  <a:srgbClr val="212529"/>
                </a:solidFill>
                <a:latin typeface="LF Press Sans"/>
              </a:rPr>
              <a:t>Måltidsberegner - Lav personlige måltidsplaner tryk her </a:t>
            </a:r>
            <a:r>
              <a:rPr lang="da-DK" dirty="0" err="1">
                <a:solidFill>
                  <a:srgbClr val="212529"/>
                </a:solidFill>
                <a:latin typeface="LF Press Sans"/>
              </a:rPr>
              <a:t>https</a:t>
            </a:r>
            <a:r>
              <a:rPr lang="da-DK" dirty="0">
                <a:solidFill>
                  <a:srgbClr val="212529"/>
                </a:solidFill>
                <a:latin typeface="LF Press Sans"/>
              </a:rPr>
              <a:t>://</a:t>
            </a:r>
            <a:r>
              <a:rPr lang="da-DK" dirty="0" err="1">
                <a:solidFill>
                  <a:srgbClr val="212529"/>
                </a:solidFill>
                <a:latin typeface="LF Press Sans"/>
              </a:rPr>
              <a:t>www.ernaeringsfokus.dk</a:t>
            </a:r>
            <a:r>
              <a:rPr lang="da-DK" dirty="0">
                <a:solidFill>
                  <a:srgbClr val="212529"/>
                </a:solidFill>
                <a:latin typeface="LF Press Sans"/>
              </a:rPr>
              <a:t>/</a:t>
            </a:r>
            <a:r>
              <a:rPr lang="da-DK" dirty="0" err="1">
                <a:solidFill>
                  <a:srgbClr val="212529"/>
                </a:solidFill>
                <a:latin typeface="LF Press Sans"/>
              </a:rPr>
              <a:t>maaltidsberegner</a:t>
            </a:r>
            <a:r>
              <a:rPr lang="da-DK" dirty="0">
                <a:solidFill>
                  <a:srgbClr val="212529"/>
                </a:solidFill>
                <a:latin typeface="LF Press Sans"/>
              </a:rPr>
              <a:t>/. </a:t>
            </a:r>
          </a:p>
          <a:p>
            <a:endParaRPr lang="da-DK" dirty="0">
              <a:solidFill>
                <a:srgbClr val="212529"/>
              </a:solidFill>
              <a:latin typeface="LF Press Sans"/>
            </a:endParaRPr>
          </a:p>
        </p:txBody>
      </p:sp>
      <p:pic>
        <p:nvPicPr>
          <p:cNvPr id="4" name="Billede 3">
            <a:extLst>
              <a:ext uri="{FF2B5EF4-FFF2-40B4-BE49-F238E27FC236}">
                <a16:creationId xmlns:a16="http://schemas.microsoft.com/office/drawing/2014/main" id="{3B67FB23-CBC9-C6C7-7FDB-5CDE6D87C109}"/>
              </a:ext>
            </a:extLst>
          </p:cNvPr>
          <p:cNvPicPr>
            <a:picLocks noChangeAspect="1"/>
          </p:cNvPicPr>
          <p:nvPr/>
        </p:nvPicPr>
        <p:blipFill>
          <a:blip r:embed="rId3"/>
          <a:stretch>
            <a:fillRect/>
          </a:stretch>
        </p:blipFill>
        <p:spPr>
          <a:xfrm>
            <a:off x="0" y="6055"/>
            <a:ext cx="12192000" cy="1574655"/>
          </a:xfrm>
          <a:prstGeom prst="rect">
            <a:avLst/>
          </a:prstGeom>
        </p:spPr>
      </p:pic>
      <p:pic>
        <p:nvPicPr>
          <p:cNvPr id="5" name="Billede 4">
            <a:extLst>
              <a:ext uri="{FF2B5EF4-FFF2-40B4-BE49-F238E27FC236}">
                <a16:creationId xmlns:a16="http://schemas.microsoft.com/office/drawing/2014/main" id="{A4450273-66AE-567A-539C-055B45A498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Tree>
    <p:extLst>
      <p:ext uri="{BB962C8B-B14F-4D97-AF65-F5344CB8AC3E}">
        <p14:creationId xmlns:p14="http://schemas.microsoft.com/office/powerpoint/2010/main" val="3716801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C5C3316D-FC72-4319-81A5-798BF7B269E5}"/>
              </a:ext>
            </a:extLst>
          </p:cNvPr>
          <p:cNvSpPr>
            <a:spLocks noGrp="1"/>
          </p:cNvSpPr>
          <p:nvPr>
            <p:ph type="body" idx="1"/>
          </p:nvPr>
        </p:nvSpPr>
        <p:spPr/>
        <p:txBody>
          <a:bodyPr>
            <a:normAutofit/>
          </a:bodyPr>
          <a:lstStyle/>
          <a:p>
            <a:r>
              <a:rPr lang="da-DK" sz="1600" dirty="0"/>
              <a:t>Nøglehullet</a:t>
            </a:r>
          </a:p>
        </p:txBody>
      </p:sp>
      <p:sp>
        <p:nvSpPr>
          <p:cNvPr id="4" name="Pladsholder til indhold 3">
            <a:extLst>
              <a:ext uri="{FF2B5EF4-FFF2-40B4-BE49-F238E27FC236}">
                <a16:creationId xmlns:a16="http://schemas.microsoft.com/office/drawing/2014/main" id="{A3062372-37A3-4BE8-A444-BECEF778C57D}"/>
              </a:ext>
            </a:extLst>
          </p:cNvPr>
          <p:cNvSpPr>
            <a:spLocks noGrp="1"/>
          </p:cNvSpPr>
          <p:nvPr>
            <p:ph sz="half" idx="2"/>
          </p:nvPr>
        </p:nvSpPr>
        <p:spPr>
          <a:xfrm>
            <a:off x="839788" y="2505074"/>
            <a:ext cx="5157787" cy="4093413"/>
          </a:xfrm>
        </p:spPr>
        <p:txBody>
          <a:bodyPr>
            <a:normAutofit/>
          </a:bodyPr>
          <a:lstStyle/>
          <a:p>
            <a:pPr marL="0" indent="0">
              <a:buNone/>
            </a:pPr>
            <a:r>
              <a:rPr lang="da-DK" sz="1500" dirty="0"/>
              <a:t>Nøglehullet er et statskontrolleret ernæringsmærke, som hjælper dig med at vælge sundere og leve efter De officielle Kostråd. Når du vælger mad- og drikkevarer med Nøglehullet, bliver det nemmere at spare på fedt, sukker og salt </a:t>
            </a:r>
            <a:r>
              <a:rPr lang="da-DK" sz="1500"/>
              <a:t>og at få </a:t>
            </a:r>
            <a:r>
              <a:rPr lang="da-DK" sz="1500" dirty="0"/>
              <a:t>flere fibre og fuldkorn.</a:t>
            </a:r>
          </a:p>
          <a:p>
            <a:pPr marL="0" indent="0">
              <a:buNone/>
            </a:pPr>
            <a:endParaRPr lang="da-DK" sz="1500" dirty="0"/>
          </a:p>
        </p:txBody>
      </p:sp>
      <p:sp>
        <p:nvSpPr>
          <p:cNvPr id="5" name="Pladsholder til tekst 4">
            <a:extLst>
              <a:ext uri="{FF2B5EF4-FFF2-40B4-BE49-F238E27FC236}">
                <a16:creationId xmlns:a16="http://schemas.microsoft.com/office/drawing/2014/main" id="{5367120A-67A2-4217-B95E-47B4D2B3AC77}"/>
              </a:ext>
            </a:extLst>
          </p:cNvPr>
          <p:cNvSpPr>
            <a:spLocks noGrp="1"/>
          </p:cNvSpPr>
          <p:nvPr>
            <p:ph type="body" sz="quarter" idx="3"/>
          </p:nvPr>
        </p:nvSpPr>
        <p:spPr/>
        <p:txBody>
          <a:bodyPr>
            <a:normAutofit/>
          </a:bodyPr>
          <a:lstStyle/>
          <a:p>
            <a:r>
              <a:rPr lang="da-DK" sz="1600" dirty="0"/>
              <a:t>Fuldkornslogoet</a:t>
            </a:r>
          </a:p>
        </p:txBody>
      </p:sp>
      <p:sp>
        <p:nvSpPr>
          <p:cNvPr id="6" name="Pladsholder til indhold 5">
            <a:extLst>
              <a:ext uri="{FF2B5EF4-FFF2-40B4-BE49-F238E27FC236}">
                <a16:creationId xmlns:a16="http://schemas.microsoft.com/office/drawing/2014/main" id="{60780DA1-5F87-4C34-8D8D-26E03F151239}"/>
              </a:ext>
            </a:extLst>
          </p:cNvPr>
          <p:cNvSpPr>
            <a:spLocks noGrp="1"/>
          </p:cNvSpPr>
          <p:nvPr>
            <p:ph sz="quarter" idx="4"/>
          </p:nvPr>
        </p:nvSpPr>
        <p:spPr>
          <a:xfrm>
            <a:off x="6172200" y="2505075"/>
            <a:ext cx="5183188" cy="3941442"/>
          </a:xfrm>
        </p:spPr>
        <p:txBody>
          <a:bodyPr>
            <a:normAutofit/>
          </a:bodyPr>
          <a:lstStyle/>
          <a:p>
            <a:pPr marL="0" indent="0">
              <a:lnSpc>
                <a:spcPct val="100000"/>
              </a:lnSpc>
              <a:buNone/>
            </a:pPr>
            <a:r>
              <a:rPr lang="da-DK" sz="1500" dirty="0"/>
              <a:t>Vælg morgenmadsprodukter, brød, ris eller pasta med fuldkornsmærket. Fødevarestyrelsen anbefaler voksne at spise mindst 90 g fuldkorn om dagen.</a:t>
            </a:r>
          </a:p>
          <a:p>
            <a:pPr marL="0" indent="0">
              <a:buNone/>
            </a:pPr>
            <a:endParaRPr lang="da-DK" sz="1500" dirty="0"/>
          </a:p>
        </p:txBody>
      </p:sp>
      <p:pic>
        <p:nvPicPr>
          <p:cNvPr id="9" name="Billede 8">
            <a:extLst>
              <a:ext uri="{FF2B5EF4-FFF2-40B4-BE49-F238E27FC236}">
                <a16:creationId xmlns:a16="http://schemas.microsoft.com/office/drawing/2014/main" id="{807EC4F7-19CE-460D-AD34-D8C0A1A0D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6423" y="3514868"/>
            <a:ext cx="5061327" cy="2840288"/>
          </a:xfrm>
          <a:prstGeom prst="rect">
            <a:avLst/>
          </a:prstGeom>
        </p:spPr>
      </p:pic>
      <p:sp>
        <p:nvSpPr>
          <p:cNvPr id="12" name="Tekstfelt 11">
            <a:extLst>
              <a:ext uri="{FF2B5EF4-FFF2-40B4-BE49-F238E27FC236}">
                <a16:creationId xmlns:a16="http://schemas.microsoft.com/office/drawing/2014/main" id="{CD41807E-BD97-4289-8249-88D2B80336A2}"/>
              </a:ext>
            </a:extLst>
          </p:cNvPr>
          <p:cNvSpPr txBox="1"/>
          <p:nvPr/>
        </p:nvSpPr>
        <p:spPr>
          <a:xfrm>
            <a:off x="403274" y="1641181"/>
            <a:ext cx="10948938" cy="584775"/>
          </a:xfrm>
          <a:prstGeom prst="rect">
            <a:avLst/>
          </a:prstGeom>
          <a:noFill/>
        </p:spPr>
        <p:txBody>
          <a:bodyPr wrap="square" rtlCol="0">
            <a:spAutoFit/>
          </a:bodyPr>
          <a:lstStyle/>
          <a:p>
            <a:r>
              <a:rPr lang="da-DK" sz="3200" dirty="0">
                <a:latin typeface="+mj-lt"/>
              </a:rPr>
              <a:t>Gode redskaber til at træffe sunde madvalg…</a:t>
            </a:r>
          </a:p>
        </p:txBody>
      </p:sp>
      <p:pic>
        <p:nvPicPr>
          <p:cNvPr id="13" name="Billede 12">
            <a:extLst>
              <a:ext uri="{FF2B5EF4-FFF2-40B4-BE49-F238E27FC236}">
                <a16:creationId xmlns:a16="http://schemas.microsoft.com/office/drawing/2014/main" id="{60B1AE10-E5D0-4726-9888-744057CDF0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
        <p:nvSpPr>
          <p:cNvPr id="2" name="Tekstfelt 1">
            <a:extLst>
              <a:ext uri="{FF2B5EF4-FFF2-40B4-BE49-F238E27FC236}">
                <a16:creationId xmlns:a16="http://schemas.microsoft.com/office/drawing/2014/main" id="{57500796-F284-5144-89EB-BD4A7201DEEB}"/>
              </a:ext>
            </a:extLst>
          </p:cNvPr>
          <p:cNvSpPr txBox="1"/>
          <p:nvPr/>
        </p:nvSpPr>
        <p:spPr>
          <a:xfrm>
            <a:off x="6915529" y="6596390"/>
            <a:ext cx="3288101" cy="261610"/>
          </a:xfrm>
          <a:prstGeom prst="rect">
            <a:avLst/>
          </a:prstGeom>
          <a:noFill/>
        </p:spPr>
        <p:txBody>
          <a:bodyPr wrap="square" rtlCol="0">
            <a:spAutoFit/>
          </a:bodyPr>
          <a:lstStyle/>
          <a:p>
            <a:r>
              <a:rPr lang="en-US" sz="1100" dirty="0" err="1"/>
              <a:t>Kilde</a:t>
            </a:r>
            <a:r>
              <a:rPr lang="en-US" sz="1100" dirty="0"/>
              <a:t>: </a:t>
            </a:r>
            <a:r>
              <a:rPr lang="en-US" sz="1100" dirty="0">
                <a:hlinkClick r:id="rId5"/>
              </a:rPr>
              <a:t>https://altomkost.dk/maerker/fuldkornslogoet/</a:t>
            </a:r>
            <a:r>
              <a:rPr lang="en-US" sz="1100" dirty="0"/>
              <a:t> </a:t>
            </a:r>
          </a:p>
        </p:txBody>
      </p:sp>
      <p:sp>
        <p:nvSpPr>
          <p:cNvPr id="7" name="Tekstfelt 6">
            <a:extLst>
              <a:ext uri="{FF2B5EF4-FFF2-40B4-BE49-F238E27FC236}">
                <a16:creationId xmlns:a16="http://schemas.microsoft.com/office/drawing/2014/main" id="{CD5CEDFA-6258-154F-BF89-06CEBA991B79}"/>
              </a:ext>
            </a:extLst>
          </p:cNvPr>
          <p:cNvSpPr txBox="1"/>
          <p:nvPr/>
        </p:nvSpPr>
        <p:spPr>
          <a:xfrm>
            <a:off x="1328562" y="6571923"/>
            <a:ext cx="3536763" cy="261610"/>
          </a:xfrm>
          <a:prstGeom prst="rect">
            <a:avLst/>
          </a:prstGeom>
          <a:noFill/>
        </p:spPr>
        <p:txBody>
          <a:bodyPr wrap="square" rtlCol="0">
            <a:spAutoFit/>
          </a:bodyPr>
          <a:lstStyle/>
          <a:p>
            <a:r>
              <a:rPr lang="en-US" sz="1100" dirty="0" err="1"/>
              <a:t>Kilde</a:t>
            </a:r>
            <a:r>
              <a:rPr lang="en-US" sz="1100" dirty="0"/>
              <a:t>: </a:t>
            </a:r>
            <a:r>
              <a:rPr lang="en-US" sz="1100" dirty="0">
                <a:hlinkClick r:id="rId6"/>
              </a:rPr>
              <a:t>https://altomkost.dk/maerker/noeglehullet/private/</a:t>
            </a:r>
            <a:r>
              <a:rPr lang="en-US" sz="1100" dirty="0"/>
              <a:t>  </a:t>
            </a:r>
          </a:p>
        </p:txBody>
      </p:sp>
      <p:pic>
        <p:nvPicPr>
          <p:cNvPr id="10" name="Billede 9">
            <a:extLst>
              <a:ext uri="{FF2B5EF4-FFF2-40B4-BE49-F238E27FC236}">
                <a16:creationId xmlns:a16="http://schemas.microsoft.com/office/drawing/2014/main" id="{76B094AA-23FF-48CB-9483-9B8315BAF9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87034" y="3672409"/>
            <a:ext cx="2682747" cy="2682747"/>
          </a:xfrm>
          <a:prstGeom prst="rect">
            <a:avLst/>
          </a:prstGeom>
        </p:spPr>
      </p:pic>
      <p:pic>
        <p:nvPicPr>
          <p:cNvPr id="8" name="Billede 7">
            <a:extLst>
              <a:ext uri="{FF2B5EF4-FFF2-40B4-BE49-F238E27FC236}">
                <a16:creationId xmlns:a16="http://schemas.microsoft.com/office/drawing/2014/main" id="{8EF121EB-B6FE-E342-AD54-46AA2BD4BFE9}"/>
              </a:ext>
            </a:extLst>
          </p:cNvPr>
          <p:cNvPicPr>
            <a:picLocks noChangeAspect="1"/>
          </p:cNvPicPr>
          <p:nvPr/>
        </p:nvPicPr>
        <p:blipFill>
          <a:blip r:embed="rId8"/>
          <a:stretch>
            <a:fillRect/>
          </a:stretch>
        </p:blipFill>
        <p:spPr>
          <a:xfrm>
            <a:off x="0" y="23988"/>
            <a:ext cx="12192000" cy="1574655"/>
          </a:xfrm>
          <a:prstGeom prst="rect">
            <a:avLst/>
          </a:prstGeom>
        </p:spPr>
      </p:pic>
    </p:spTree>
    <p:extLst>
      <p:ext uri="{BB962C8B-B14F-4D97-AF65-F5344CB8AC3E}">
        <p14:creationId xmlns:p14="http://schemas.microsoft.com/office/powerpoint/2010/main" val="3699230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613611CD-2D62-453F-9C4F-C093D817A8C5}"/>
              </a:ext>
            </a:extLst>
          </p:cNvPr>
          <p:cNvSpPr>
            <a:spLocks noGrp="1"/>
          </p:cNvSpPr>
          <p:nvPr>
            <p:ph idx="1"/>
          </p:nvPr>
        </p:nvSpPr>
        <p:spPr/>
        <p:txBody>
          <a:bodyPr>
            <a:normAutofit fontScale="92500" lnSpcReduction="20000"/>
          </a:bodyPr>
          <a:lstStyle/>
          <a:p>
            <a:pPr marL="0" indent="0">
              <a:buNone/>
            </a:pPr>
            <a:r>
              <a:rPr lang="da-DK" sz="3200" b="1" dirty="0">
                <a:latin typeface="+mj-lt"/>
              </a:rPr>
              <a:t>Fysisk aktivitet</a:t>
            </a:r>
          </a:p>
          <a:p>
            <a:endParaRPr lang="da-DK" sz="2200" dirty="0"/>
          </a:p>
          <a:p>
            <a:pPr>
              <a:lnSpc>
                <a:spcPct val="150000"/>
              </a:lnSpc>
            </a:pPr>
            <a:r>
              <a:rPr lang="da-DK" sz="2000" dirty="0"/>
              <a:t>Fysisk aktivitet har i alle aldre mange sundhedsfremmende egenskaber</a:t>
            </a:r>
          </a:p>
          <a:p>
            <a:pPr>
              <a:lnSpc>
                <a:spcPct val="150000"/>
              </a:lnSpc>
            </a:pPr>
            <a:r>
              <a:rPr lang="da-DK" sz="2000" dirty="0"/>
              <a:t>Fysisk aktivitet hjælper til at opretholde en sund vægt og det fremmer og vedligeholder konditionen, muskelstyrke, bevægelighed og knoglesundhed</a:t>
            </a:r>
          </a:p>
          <a:p>
            <a:pPr>
              <a:lnSpc>
                <a:spcPct val="150000"/>
              </a:lnSpc>
            </a:pPr>
            <a:r>
              <a:rPr lang="da-DK" sz="2000" dirty="0"/>
              <a:t>Vær fysisk aktiv mindst 30 minutter dagligt og lav aktiviteter der styrker dine muskler mindst 2 gange om  ugen. Det kan fx være øvelser, hvor du bruger vægte eller din egen kropsvægt, og som involverer alle de store muskler, ben, baller, mave, ryg og arme. Aktiviteterne kan indgå som en del af de 30 minutters daglige fysiske aktivitet</a:t>
            </a:r>
          </a:p>
          <a:p>
            <a:pPr>
              <a:lnSpc>
                <a:spcPct val="150000"/>
              </a:lnSpc>
            </a:pPr>
            <a:r>
              <a:rPr lang="da-DK" sz="2000" dirty="0"/>
              <a:t>Begræns den tid du sidder stille</a:t>
            </a:r>
          </a:p>
        </p:txBody>
      </p:sp>
      <p:pic>
        <p:nvPicPr>
          <p:cNvPr id="4" name="Billede 3">
            <a:extLst>
              <a:ext uri="{FF2B5EF4-FFF2-40B4-BE49-F238E27FC236}">
                <a16:creationId xmlns:a16="http://schemas.microsoft.com/office/drawing/2014/main" id="{2C574DE1-D6C4-4F3A-A66F-F5C18AE69C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
        <p:nvSpPr>
          <p:cNvPr id="5" name="Tekstfelt 4">
            <a:extLst>
              <a:ext uri="{FF2B5EF4-FFF2-40B4-BE49-F238E27FC236}">
                <a16:creationId xmlns:a16="http://schemas.microsoft.com/office/drawing/2014/main" id="{33166EA4-5B56-8C48-9CC8-47379B47BE35}"/>
              </a:ext>
            </a:extLst>
          </p:cNvPr>
          <p:cNvSpPr txBox="1"/>
          <p:nvPr/>
        </p:nvSpPr>
        <p:spPr>
          <a:xfrm>
            <a:off x="112986" y="6513387"/>
            <a:ext cx="3476625" cy="338554"/>
          </a:xfrm>
          <a:prstGeom prst="rect">
            <a:avLst/>
          </a:prstGeom>
          <a:noFill/>
        </p:spPr>
        <p:txBody>
          <a:bodyPr wrap="square" rtlCol="0">
            <a:spAutoFit/>
          </a:bodyPr>
          <a:lstStyle/>
          <a:p>
            <a:r>
              <a:rPr lang="da-DK" sz="1600" dirty="0"/>
              <a:t>Kilde: </a:t>
            </a:r>
            <a:r>
              <a:rPr lang="da-DK" sz="1600" dirty="0" err="1"/>
              <a:t>sst.dk</a:t>
            </a:r>
            <a:endParaRPr lang="da-DK" sz="1600" dirty="0"/>
          </a:p>
        </p:txBody>
      </p:sp>
      <p:pic>
        <p:nvPicPr>
          <p:cNvPr id="2" name="Billede 1">
            <a:extLst>
              <a:ext uri="{FF2B5EF4-FFF2-40B4-BE49-F238E27FC236}">
                <a16:creationId xmlns:a16="http://schemas.microsoft.com/office/drawing/2014/main" id="{42DBB656-FB3E-CD43-9211-2D85E0285E41}"/>
              </a:ext>
            </a:extLst>
          </p:cNvPr>
          <p:cNvPicPr>
            <a:picLocks noChangeAspect="1"/>
          </p:cNvPicPr>
          <p:nvPr/>
        </p:nvPicPr>
        <p:blipFill>
          <a:blip r:embed="rId4"/>
          <a:stretch>
            <a:fillRect/>
          </a:stretch>
        </p:blipFill>
        <p:spPr>
          <a:xfrm>
            <a:off x="0" y="6059"/>
            <a:ext cx="12192000" cy="1574655"/>
          </a:xfrm>
          <a:prstGeom prst="rect">
            <a:avLst/>
          </a:prstGeom>
        </p:spPr>
      </p:pic>
    </p:spTree>
    <p:extLst>
      <p:ext uri="{BB962C8B-B14F-4D97-AF65-F5344CB8AC3E}">
        <p14:creationId xmlns:p14="http://schemas.microsoft.com/office/powerpoint/2010/main" val="2573462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1C8B74-6F3D-471D-A732-C76E18BC4588}"/>
              </a:ext>
            </a:extLst>
          </p:cNvPr>
          <p:cNvSpPr>
            <a:spLocks noGrp="1"/>
          </p:cNvSpPr>
          <p:nvPr>
            <p:ph type="title"/>
          </p:nvPr>
        </p:nvSpPr>
        <p:spPr>
          <a:xfrm>
            <a:off x="-785769" y="2704952"/>
            <a:ext cx="10515600" cy="2580908"/>
          </a:xfrm>
        </p:spPr>
        <p:txBody>
          <a:bodyPr>
            <a:noAutofit/>
          </a:bodyPr>
          <a:lstStyle/>
          <a:p>
            <a:pPr algn="ctr"/>
            <a:br>
              <a:rPr lang="da-DK" sz="4000" b="1" dirty="0"/>
            </a:br>
            <a:r>
              <a:rPr lang="da-DK" sz="4000" dirty="0"/>
              <a:t>Vidste du at… Råderumsfødevarer, </a:t>
            </a:r>
            <a:br>
              <a:rPr lang="da-DK" sz="4000" dirty="0"/>
            </a:br>
            <a:r>
              <a:rPr lang="da-DK" sz="4000" dirty="0"/>
              <a:t>mænd, 80 kg</a:t>
            </a:r>
            <a:br>
              <a:rPr lang="da-DK" sz="4000" dirty="0"/>
            </a:br>
            <a:r>
              <a:rPr lang="da-DK" sz="4000" dirty="0"/>
              <a:t>kan bestilles eller downloades </a:t>
            </a:r>
            <a:r>
              <a:rPr lang="da-DK" sz="4000" u="sng" dirty="0"/>
              <a:t>gratis</a:t>
            </a:r>
            <a:r>
              <a:rPr lang="da-DK" sz="4000" dirty="0"/>
              <a:t> her:</a:t>
            </a:r>
            <a:br>
              <a:rPr lang="da-DK" sz="4000" dirty="0"/>
            </a:br>
            <a:br>
              <a:rPr lang="da-DK" sz="4000" dirty="0"/>
            </a:br>
            <a:r>
              <a:rPr lang="da-DK" sz="4000" dirty="0">
                <a:hlinkClick r:id="rId2"/>
              </a:rPr>
              <a:t>www.ernæringsfokus.dk</a:t>
            </a:r>
            <a:endParaRPr lang="da-DK" sz="4000" dirty="0"/>
          </a:p>
        </p:txBody>
      </p:sp>
      <p:pic>
        <p:nvPicPr>
          <p:cNvPr id="5" name="Billede 4">
            <a:extLst>
              <a:ext uri="{FF2B5EF4-FFF2-40B4-BE49-F238E27FC236}">
                <a16:creationId xmlns:a16="http://schemas.microsoft.com/office/drawing/2014/main" id="{D50FB381-E029-4549-A738-D7B639FCD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pic>
        <p:nvPicPr>
          <p:cNvPr id="3" name="Billede 2">
            <a:extLst>
              <a:ext uri="{FF2B5EF4-FFF2-40B4-BE49-F238E27FC236}">
                <a16:creationId xmlns:a16="http://schemas.microsoft.com/office/drawing/2014/main" id="{85CED1C8-64C5-494E-8176-F2B1487175AA}"/>
              </a:ext>
            </a:extLst>
          </p:cNvPr>
          <p:cNvPicPr>
            <a:picLocks noChangeAspect="1"/>
          </p:cNvPicPr>
          <p:nvPr/>
        </p:nvPicPr>
        <p:blipFill>
          <a:blip r:embed="rId4"/>
          <a:stretch>
            <a:fillRect/>
          </a:stretch>
        </p:blipFill>
        <p:spPr>
          <a:xfrm>
            <a:off x="0" y="23980"/>
            <a:ext cx="12192000" cy="1574655"/>
          </a:xfrm>
          <a:prstGeom prst="rect">
            <a:avLst/>
          </a:prstGeom>
        </p:spPr>
      </p:pic>
      <p:pic>
        <p:nvPicPr>
          <p:cNvPr id="6" name="Billede 5">
            <a:extLst>
              <a:ext uri="{FF2B5EF4-FFF2-40B4-BE49-F238E27FC236}">
                <a16:creationId xmlns:a16="http://schemas.microsoft.com/office/drawing/2014/main" id="{C2E0FD16-E5D5-2748-AC58-6F73134C69F0}"/>
              </a:ext>
            </a:extLst>
          </p:cNvPr>
          <p:cNvPicPr>
            <a:picLocks noChangeAspect="1"/>
          </p:cNvPicPr>
          <p:nvPr/>
        </p:nvPicPr>
        <p:blipFill>
          <a:blip r:embed="rId5"/>
          <a:stretch>
            <a:fillRect/>
          </a:stretch>
        </p:blipFill>
        <p:spPr>
          <a:xfrm>
            <a:off x="9429317" y="2136091"/>
            <a:ext cx="2412000" cy="3417785"/>
          </a:xfrm>
          <a:prstGeom prst="rect">
            <a:avLst/>
          </a:prstGeom>
        </p:spPr>
      </p:pic>
    </p:spTree>
    <p:extLst>
      <p:ext uri="{BB962C8B-B14F-4D97-AF65-F5344CB8AC3E}">
        <p14:creationId xmlns:p14="http://schemas.microsoft.com/office/powerpoint/2010/main" val="4160302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a:extLst>
              <a:ext uri="{FF2B5EF4-FFF2-40B4-BE49-F238E27FC236}">
                <a16:creationId xmlns:a16="http://schemas.microsoft.com/office/drawing/2014/main" id="{9DA4629F-6C28-4B35-AE03-D15AAF8D2681}"/>
              </a:ext>
            </a:extLst>
          </p:cNvPr>
          <p:cNvSpPr>
            <a:spLocks noGrp="1"/>
          </p:cNvSpPr>
          <p:nvPr>
            <p:ph idx="1"/>
          </p:nvPr>
        </p:nvSpPr>
        <p:spPr>
          <a:xfrm>
            <a:off x="838200" y="2802193"/>
            <a:ext cx="10515600" cy="3374769"/>
          </a:xfrm>
        </p:spPr>
        <p:txBody>
          <a:bodyPr>
            <a:normAutofit fontScale="92500" lnSpcReduction="20000"/>
          </a:bodyPr>
          <a:lstStyle/>
          <a:p>
            <a:pPr marL="0" indent="0" algn="ctr">
              <a:buNone/>
            </a:pPr>
            <a:r>
              <a:rPr lang="da-DK" sz="4800" b="1" dirty="0"/>
              <a:t>Råderumsfødevarer</a:t>
            </a:r>
            <a:endParaRPr lang="da-DK" sz="4000" dirty="0"/>
          </a:p>
          <a:p>
            <a:pPr marL="0" indent="0" algn="ctr">
              <a:buNone/>
            </a:pPr>
            <a:r>
              <a:rPr lang="da-DK" sz="4000" i="1" dirty="0"/>
              <a:t> Kalorier fra bl.a. slik, chokolade, kage, is, dessert og</a:t>
            </a:r>
          </a:p>
          <a:p>
            <a:pPr marL="0" indent="0" algn="ctr">
              <a:buNone/>
            </a:pPr>
            <a:r>
              <a:rPr lang="da-DK" sz="4000" i="1" dirty="0"/>
              <a:t>snackbarer, sodavand, energidrikke samt</a:t>
            </a:r>
          </a:p>
          <a:p>
            <a:pPr marL="0" indent="0" algn="ctr">
              <a:buNone/>
            </a:pPr>
            <a:r>
              <a:rPr lang="da-DK" sz="4000" i="1" dirty="0"/>
              <a:t>kunstigt sødede varianter bidrager med energi uden samtidig at indeholde vitaminer og mineraler. </a:t>
            </a:r>
          </a:p>
          <a:p>
            <a:pPr marL="0" indent="0" algn="ctr">
              <a:buNone/>
            </a:pPr>
            <a:r>
              <a:rPr lang="da-DK" sz="4000" i="1" dirty="0"/>
              <a:t>Det kaldes for råderumsfødevarer.</a:t>
            </a:r>
          </a:p>
          <a:p>
            <a:endParaRPr lang="da-DK" dirty="0"/>
          </a:p>
        </p:txBody>
      </p:sp>
      <p:pic>
        <p:nvPicPr>
          <p:cNvPr id="8" name="Billede 7">
            <a:extLst>
              <a:ext uri="{FF2B5EF4-FFF2-40B4-BE49-F238E27FC236}">
                <a16:creationId xmlns:a16="http://schemas.microsoft.com/office/drawing/2014/main" id="{C55E434C-9346-4ADF-B030-8A279EACFC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pic>
        <p:nvPicPr>
          <p:cNvPr id="2" name="Billede 1">
            <a:extLst>
              <a:ext uri="{FF2B5EF4-FFF2-40B4-BE49-F238E27FC236}">
                <a16:creationId xmlns:a16="http://schemas.microsoft.com/office/drawing/2014/main" id="{2CEA65B1-9432-5C48-9143-7DB9AAC65D99}"/>
              </a:ext>
            </a:extLst>
          </p:cNvPr>
          <p:cNvPicPr>
            <a:picLocks noChangeAspect="1"/>
          </p:cNvPicPr>
          <p:nvPr/>
        </p:nvPicPr>
        <p:blipFill>
          <a:blip r:embed="rId4"/>
          <a:stretch>
            <a:fillRect/>
          </a:stretch>
        </p:blipFill>
        <p:spPr>
          <a:xfrm>
            <a:off x="0" y="6059"/>
            <a:ext cx="12192000" cy="1574655"/>
          </a:xfrm>
          <a:prstGeom prst="rect">
            <a:avLst/>
          </a:prstGeom>
        </p:spPr>
      </p:pic>
    </p:spTree>
    <p:extLst>
      <p:ext uri="{BB962C8B-B14F-4D97-AF65-F5344CB8AC3E}">
        <p14:creationId xmlns:p14="http://schemas.microsoft.com/office/powerpoint/2010/main" val="1816372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10967F-F484-46EF-8F4A-F75E5564B7B7}"/>
              </a:ext>
            </a:extLst>
          </p:cNvPr>
          <p:cNvSpPr>
            <a:spLocks noGrp="1"/>
          </p:cNvSpPr>
          <p:nvPr>
            <p:ph type="ctrTitle"/>
          </p:nvPr>
        </p:nvSpPr>
        <p:spPr>
          <a:xfrm>
            <a:off x="1996107" y="1974715"/>
            <a:ext cx="8199783" cy="1549870"/>
          </a:xfrm>
        </p:spPr>
        <p:txBody>
          <a:bodyPr>
            <a:normAutofit/>
          </a:bodyPr>
          <a:lstStyle/>
          <a:p>
            <a:r>
              <a:rPr lang="da-DK" sz="4000" dirty="0"/>
              <a:t>Find masser af inspiration og opskrifter på </a:t>
            </a:r>
            <a:r>
              <a:rPr lang="da-DK" sz="4000" b="1" dirty="0">
                <a:hlinkClick r:id="rId3"/>
              </a:rPr>
              <a:t>voresmad.dk</a:t>
            </a:r>
            <a:endParaRPr lang="da-DK" sz="4000" b="1" dirty="0"/>
          </a:p>
        </p:txBody>
      </p:sp>
      <p:pic>
        <p:nvPicPr>
          <p:cNvPr id="6" name="Billede 5">
            <a:extLst>
              <a:ext uri="{FF2B5EF4-FFF2-40B4-BE49-F238E27FC236}">
                <a16:creationId xmlns:a16="http://schemas.microsoft.com/office/drawing/2014/main" id="{23E0EA0C-A9C7-40C9-94BB-7DEA9DE6344B}"/>
              </a:ext>
            </a:extLst>
          </p:cNvPr>
          <p:cNvPicPr>
            <a:picLocks noChangeAspect="1"/>
          </p:cNvPicPr>
          <p:nvPr/>
        </p:nvPicPr>
        <p:blipFill rotWithShape="1">
          <a:blip r:embed="rId4"/>
          <a:srcRect l="57115" t="32460" r="24654" b="16257"/>
          <a:stretch/>
        </p:blipFill>
        <p:spPr>
          <a:xfrm>
            <a:off x="4567460" y="4065563"/>
            <a:ext cx="3254024" cy="2574387"/>
          </a:xfrm>
          <a:prstGeom prst="rect">
            <a:avLst/>
          </a:prstGeom>
        </p:spPr>
      </p:pic>
      <p:pic>
        <p:nvPicPr>
          <p:cNvPr id="7" name="Billede 6">
            <a:extLst>
              <a:ext uri="{FF2B5EF4-FFF2-40B4-BE49-F238E27FC236}">
                <a16:creationId xmlns:a16="http://schemas.microsoft.com/office/drawing/2014/main" id="{D222DFED-BA58-4DC7-B7D9-EEED23F838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pic>
        <p:nvPicPr>
          <p:cNvPr id="3" name="Billede 2">
            <a:extLst>
              <a:ext uri="{FF2B5EF4-FFF2-40B4-BE49-F238E27FC236}">
                <a16:creationId xmlns:a16="http://schemas.microsoft.com/office/drawing/2014/main" id="{A98F2F6F-94D4-FE48-8DF4-D0789BBB27E9}"/>
              </a:ext>
            </a:extLst>
          </p:cNvPr>
          <p:cNvPicPr>
            <a:picLocks noChangeAspect="1"/>
          </p:cNvPicPr>
          <p:nvPr/>
        </p:nvPicPr>
        <p:blipFill>
          <a:blip r:embed="rId6"/>
          <a:stretch>
            <a:fillRect/>
          </a:stretch>
        </p:blipFill>
        <p:spPr>
          <a:xfrm>
            <a:off x="0" y="-7552"/>
            <a:ext cx="12192000" cy="1574655"/>
          </a:xfrm>
          <a:prstGeom prst="rect">
            <a:avLst/>
          </a:prstGeom>
        </p:spPr>
      </p:pic>
    </p:spTree>
    <p:extLst>
      <p:ext uri="{BB962C8B-B14F-4D97-AF65-F5344CB8AC3E}">
        <p14:creationId xmlns:p14="http://schemas.microsoft.com/office/powerpoint/2010/main" val="3472369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613611CD-2D62-453F-9C4F-C093D817A8C5}"/>
              </a:ext>
            </a:extLst>
          </p:cNvPr>
          <p:cNvSpPr>
            <a:spLocks noGrp="1"/>
          </p:cNvSpPr>
          <p:nvPr>
            <p:ph idx="1"/>
          </p:nvPr>
        </p:nvSpPr>
        <p:spPr>
          <a:xfrm>
            <a:off x="838200" y="1643974"/>
            <a:ext cx="10515600" cy="4532989"/>
          </a:xfrm>
        </p:spPr>
        <p:txBody>
          <a:bodyPr>
            <a:normAutofit/>
          </a:bodyPr>
          <a:lstStyle/>
          <a:p>
            <a:pPr marL="0" indent="0" algn="ctr">
              <a:buNone/>
            </a:pPr>
            <a:r>
              <a:rPr lang="da-DK" sz="3200" dirty="0">
                <a:latin typeface="+mj-lt"/>
              </a:rPr>
              <a:t>                    </a:t>
            </a:r>
          </a:p>
          <a:p>
            <a:pPr marL="0" indent="0" algn="ctr">
              <a:buNone/>
            </a:pPr>
            <a:r>
              <a:rPr lang="da-DK" sz="3200" dirty="0">
                <a:latin typeface="+mj-lt"/>
              </a:rPr>
              <a:t>       </a:t>
            </a:r>
            <a:r>
              <a:rPr lang="da-DK" sz="3200" b="1" dirty="0">
                <a:latin typeface="+mj-lt"/>
              </a:rPr>
              <a:t>De officielle Kostråd</a:t>
            </a:r>
          </a:p>
        </p:txBody>
      </p:sp>
      <p:sp>
        <p:nvSpPr>
          <p:cNvPr id="2" name="Tekstfelt 1">
            <a:extLst>
              <a:ext uri="{FF2B5EF4-FFF2-40B4-BE49-F238E27FC236}">
                <a16:creationId xmlns:a16="http://schemas.microsoft.com/office/drawing/2014/main" id="{79DBED16-86B6-4C81-AC80-07A296AD8C98}"/>
              </a:ext>
            </a:extLst>
          </p:cNvPr>
          <p:cNvSpPr txBox="1"/>
          <p:nvPr/>
        </p:nvSpPr>
        <p:spPr>
          <a:xfrm>
            <a:off x="4711062" y="2999080"/>
            <a:ext cx="5240333" cy="3477875"/>
          </a:xfrm>
          <a:prstGeom prst="rect">
            <a:avLst/>
          </a:prstGeom>
          <a:noFill/>
        </p:spPr>
        <p:txBody>
          <a:bodyPr wrap="square" rtlCol="0">
            <a:spAutoFit/>
          </a:bodyPr>
          <a:lstStyle/>
          <a:p>
            <a:pPr marL="285750" indent="-285750">
              <a:buFontTx/>
              <a:buChar char="-"/>
            </a:pPr>
            <a:r>
              <a:rPr lang="da-DK" sz="2200" dirty="0"/>
              <a:t>De officielle Kostråd er de mest velbegrundede råd vi har for en sund livsstil</a:t>
            </a:r>
          </a:p>
          <a:p>
            <a:pPr marL="285750" indent="-285750">
              <a:buFontTx/>
              <a:buChar char="-"/>
            </a:pPr>
            <a:endParaRPr lang="da-DK" sz="2200" dirty="0"/>
          </a:p>
          <a:p>
            <a:pPr marL="285750" indent="-285750">
              <a:buFontTx/>
              <a:buChar char="-"/>
            </a:pPr>
            <a:r>
              <a:rPr lang="da-DK" sz="2200" dirty="0"/>
              <a:t>Ved at følge De officielle Kostråd får de fleste dækket behovet for vitaminer, mineraler og andre vigtige næringsstoffer</a:t>
            </a:r>
          </a:p>
          <a:p>
            <a:endParaRPr lang="da-DK" sz="2200" dirty="0"/>
          </a:p>
          <a:p>
            <a:pPr marL="285750" indent="-285750">
              <a:buFontTx/>
              <a:buChar char="-"/>
            </a:pPr>
            <a:r>
              <a:rPr lang="da-DK" sz="2200" dirty="0"/>
              <a:t>Anbefalingerne tager udgangspunkt i sundhed først, så klima</a:t>
            </a:r>
          </a:p>
        </p:txBody>
      </p:sp>
      <p:pic>
        <p:nvPicPr>
          <p:cNvPr id="8" name="Billede 7">
            <a:extLst>
              <a:ext uri="{FF2B5EF4-FFF2-40B4-BE49-F238E27FC236}">
                <a16:creationId xmlns:a16="http://schemas.microsoft.com/office/drawing/2014/main" id="{2CF2E407-3A7B-47E5-8CDC-72A8BAD977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
        <p:nvSpPr>
          <p:cNvPr id="4" name="Tekstfelt 3">
            <a:extLst>
              <a:ext uri="{FF2B5EF4-FFF2-40B4-BE49-F238E27FC236}">
                <a16:creationId xmlns:a16="http://schemas.microsoft.com/office/drawing/2014/main" id="{D71E13C8-2B88-E34E-B3B4-CD401FE3B48A}"/>
              </a:ext>
            </a:extLst>
          </p:cNvPr>
          <p:cNvSpPr txBox="1"/>
          <p:nvPr/>
        </p:nvSpPr>
        <p:spPr>
          <a:xfrm>
            <a:off x="478988" y="5461293"/>
            <a:ext cx="3255345" cy="430887"/>
          </a:xfrm>
          <a:prstGeom prst="rect">
            <a:avLst/>
          </a:prstGeom>
          <a:noFill/>
        </p:spPr>
        <p:txBody>
          <a:bodyPr wrap="square" rtlCol="0">
            <a:spAutoFit/>
          </a:bodyPr>
          <a:lstStyle/>
          <a:p>
            <a:r>
              <a:rPr lang="en-US" sz="1100" dirty="0" err="1"/>
              <a:t>Kilde</a:t>
            </a:r>
            <a:r>
              <a:rPr lang="en-US" sz="1100" dirty="0"/>
              <a:t>: </a:t>
            </a:r>
            <a:r>
              <a:rPr lang="en-US" sz="1100" dirty="0">
                <a:hlinkClick r:id="rId4"/>
              </a:rPr>
              <a:t>https://altomkost.dk/raad-og-anbefalinger/de-officielle-kostraad-godt-for-sundhed-og-klima/</a:t>
            </a:r>
            <a:r>
              <a:rPr lang="en-US" sz="1100" dirty="0"/>
              <a:t> </a:t>
            </a:r>
          </a:p>
        </p:txBody>
      </p:sp>
      <p:pic>
        <p:nvPicPr>
          <p:cNvPr id="1026" name="Picture 2" descr="De officielle Kostråd - godt for sundhed og klima - Alt om kost">
            <a:extLst>
              <a:ext uri="{FF2B5EF4-FFF2-40B4-BE49-F238E27FC236}">
                <a16:creationId xmlns:a16="http://schemas.microsoft.com/office/drawing/2014/main" id="{EED90B46-48DA-6D4F-8BAC-EB552651D1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243" y="1808484"/>
            <a:ext cx="2605532" cy="3555242"/>
          </a:xfrm>
          <a:prstGeom prst="rect">
            <a:avLst/>
          </a:prstGeom>
          <a:noFill/>
          <a:extLst>
            <a:ext uri="{909E8E84-426E-40DD-AFC4-6F175D3DCCD1}">
              <a14:hiddenFill xmlns:a14="http://schemas.microsoft.com/office/drawing/2010/main">
                <a:solidFill>
                  <a:srgbClr val="FFFFFF"/>
                </a:solidFill>
              </a14:hiddenFill>
            </a:ext>
          </a:extLst>
        </p:spPr>
      </p:pic>
      <p:pic>
        <p:nvPicPr>
          <p:cNvPr id="5" name="Billede 4">
            <a:extLst>
              <a:ext uri="{FF2B5EF4-FFF2-40B4-BE49-F238E27FC236}">
                <a16:creationId xmlns:a16="http://schemas.microsoft.com/office/drawing/2014/main" id="{C0662858-15F3-4445-A851-81D7C3464747}"/>
              </a:ext>
            </a:extLst>
          </p:cNvPr>
          <p:cNvPicPr>
            <a:picLocks noChangeAspect="1"/>
          </p:cNvPicPr>
          <p:nvPr/>
        </p:nvPicPr>
        <p:blipFill>
          <a:blip r:embed="rId6"/>
          <a:stretch>
            <a:fillRect/>
          </a:stretch>
        </p:blipFill>
        <p:spPr>
          <a:xfrm>
            <a:off x="0" y="6059"/>
            <a:ext cx="12192000" cy="1574655"/>
          </a:xfrm>
          <a:prstGeom prst="rect">
            <a:avLst/>
          </a:prstGeom>
        </p:spPr>
      </p:pic>
    </p:spTree>
    <p:extLst>
      <p:ext uri="{BB962C8B-B14F-4D97-AF65-F5344CB8AC3E}">
        <p14:creationId xmlns:p14="http://schemas.microsoft.com/office/powerpoint/2010/main" val="4249704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felt 14">
            <a:extLst>
              <a:ext uri="{FF2B5EF4-FFF2-40B4-BE49-F238E27FC236}">
                <a16:creationId xmlns:a16="http://schemas.microsoft.com/office/drawing/2014/main" id="{0DA9D4C5-5BAB-45E2-99F6-8F8835F06162}"/>
              </a:ext>
            </a:extLst>
          </p:cNvPr>
          <p:cNvSpPr txBox="1"/>
          <p:nvPr/>
        </p:nvSpPr>
        <p:spPr>
          <a:xfrm>
            <a:off x="6026227" y="4991398"/>
            <a:ext cx="184731" cy="369332"/>
          </a:xfrm>
          <a:prstGeom prst="rect">
            <a:avLst/>
          </a:prstGeom>
          <a:noFill/>
        </p:spPr>
        <p:txBody>
          <a:bodyPr wrap="none" rtlCol="0">
            <a:spAutoFit/>
          </a:bodyPr>
          <a:lstStyle/>
          <a:p>
            <a:endParaRPr lang="da-DK" dirty="0"/>
          </a:p>
        </p:txBody>
      </p:sp>
      <p:sp>
        <p:nvSpPr>
          <p:cNvPr id="16" name="Tekstfelt 15">
            <a:extLst>
              <a:ext uri="{FF2B5EF4-FFF2-40B4-BE49-F238E27FC236}">
                <a16:creationId xmlns:a16="http://schemas.microsoft.com/office/drawing/2014/main" id="{A1976882-1AB8-4636-9972-8FB037EBFC06}"/>
              </a:ext>
            </a:extLst>
          </p:cNvPr>
          <p:cNvSpPr txBox="1"/>
          <p:nvPr/>
        </p:nvSpPr>
        <p:spPr>
          <a:xfrm>
            <a:off x="320522" y="1599390"/>
            <a:ext cx="10104087" cy="584775"/>
          </a:xfrm>
          <a:prstGeom prst="rect">
            <a:avLst/>
          </a:prstGeom>
          <a:noFill/>
        </p:spPr>
        <p:txBody>
          <a:bodyPr wrap="square" rtlCol="0">
            <a:spAutoFit/>
          </a:bodyPr>
          <a:lstStyle/>
          <a:p>
            <a:r>
              <a:rPr lang="da-DK" sz="3200" b="1" dirty="0">
                <a:latin typeface="+mj-lt"/>
              </a:rPr>
              <a:t>Anbefalinger for mænd</a:t>
            </a:r>
            <a:endParaRPr lang="da-DK" sz="1600" dirty="0">
              <a:latin typeface="+mj-lt"/>
            </a:endParaRPr>
          </a:p>
        </p:txBody>
      </p:sp>
      <p:pic>
        <p:nvPicPr>
          <p:cNvPr id="23" name="Billede 22">
            <a:extLst>
              <a:ext uri="{FF2B5EF4-FFF2-40B4-BE49-F238E27FC236}">
                <a16:creationId xmlns:a16="http://schemas.microsoft.com/office/drawing/2014/main" id="{CDB4EE60-2F01-4979-A0F7-399B7959D3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0432" y="5975884"/>
            <a:ext cx="1046736" cy="598878"/>
          </a:xfrm>
          <a:prstGeom prst="rect">
            <a:avLst/>
          </a:prstGeom>
        </p:spPr>
      </p:pic>
      <p:sp>
        <p:nvSpPr>
          <p:cNvPr id="19" name="Tekstfelt 18">
            <a:extLst>
              <a:ext uri="{FF2B5EF4-FFF2-40B4-BE49-F238E27FC236}">
                <a16:creationId xmlns:a16="http://schemas.microsoft.com/office/drawing/2014/main" id="{BAEBA6BF-18F2-224B-A737-C9472DDDA00F}"/>
              </a:ext>
            </a:extLst>
          </p:cNvPr>
          <p:cNvSpPr txBox="1"/>
          <p:nvPr/>
        </p:nvSpPr>
        <p:spPr>
          <a:xfrm>
            <a:off x="1997778" y="4385792"/>
            <a:ext cx="1641611" cy="2031325"/>
          </a:xfrm>
          <a:prstGeom prst="rect">
            <a:avLst/>
          </a:prstGeom>
          <a:noFill/>
        </p:spPr>
        <p:txBody>
          <a:bodyPr wrap="square" rtlCol="0">
            <a:spAutoFit/>
          </a:bodyPr>
          <a:lstStyle/>
          <a:p>
            <a:pPr marL="285750" indent="-285750">
              <a:buFontTx/>
              <a:buChar char="-"/>
            </a:pPr>
            <a:r>
              <a:rPr lang="da-DK" sz="1400" dirty="0"/>
              <a:t>Mænd har et råderum på 5 håndfulde snacks og søde sager om ugen.</a:t>
            </a:r>
          </a:p>
          <a:p>
            <a:pPr marL="285750" indent="-285750">
              <a:buFontTx/>
              <a:buChar char="-"/>
            </a:pPr>
            <a:r>
              <a:rPr lang="da-DK" sz="1400" dirty="0"/>
              <a:t>De søde drikke tæller også med i de 5 håndfulde om ugen</a:t>
            </a:r>
          </a:p>
        </p:txBody>
      </p:sp>
      <p:sp>
        <p:nvSpPr>
          <p:cNvPr id="26" name="Tekstfelt 25">
            <a:extLst>
              <a:ext uri="{FF2B5EF4-FFF2-40B4-BE49-F238E27FC236}">
                <a16:creationId xmlns:a16="http://schemas.microsoft.com/office/drawing/2014/main" id="{62C4FA83-0F19-B145-8B5F-9C90E8F1E12D}"/>
              </a:ext>
            </a:extLst>
          </p:cNvPr>
          <p:cNvSpPr txBox="1"/>
          <p:nvPr/>
        </p:nvSpPr>
        <p:spPr>
          <a:xfrm>
            <a:off x="2014732" y="2263797"/>
            <a:ext cx="1641612" cy="2031325"/>
          </a:xfrm>
          <a:prstGeom prst="rect">
            <a:avLst/>
          </a:prstGeom>
          <a:noFill/>
        </p:spPr>
        <p:txBody>
          <a:bodyPr wrap="square" rtlCol="0">
            <a:spAutoFit/>
          </a:bodyPr>
          <a:lstStyle/>
          <a:p>
            <a:pPr marL="285750" lvl="0" indent="-285750">
              <a:buFontTx/>
              <a:buChar char="-"/>
            </a:pPr>
            <a:r>
              <a:rPr lang="da-DK" sz="1400" dirty="0"/>
              <a:t>Mænd bør højst drikke ½ l søde drikke om ugen. Det gælder både de sukkersødede og light-drikke, som er kunstigt sødede</a:t>
            </a:r>
          </a:p>
        </p:txBody>
      </p:sp>
      <p:pic>
        <p:nvPicPr>
          <p:cNvPr id="3" name="Billede 2" descr="Et billede, der indeholder tekst&#10;&#10;Automatisk genereret beskrivelse">
            <a:extLst>
              <a:ext uri="{FF2B5EF4-FFF2-40B4-BE49-F238E27FC236}">
                <a16:creationId xmlns:a16="http://schemas.microsoft.com/office/drawing/2014/main" id="{09E59774-A4F8-9E4F-92C0-E94852FB97AE}"/>
              </a:ext>
            </a:extLst>
          </p:cNvPr>
          <p:cNvPicPr>
            <a:picLocks noChangeAspect="1"/>
          </p:cNvPicPr>
          <p:nvPr/>
        </p:nvPicPr>
        <p:blipFill rotWithShape="1">
          <a:blip r:embed="rId4">
            <a:extLst>
              <a:ext uri="{28A0092B-C50C-407E-A947-70E740481C1C}">
                <a14:useLocalDpi xmlns:a14="http://schemas.microsoft.com/office/drawing/2010/main" val="0"/>
              </a:ext>
            </a:extLst>
          </a:blip>
          <a:srcRect t="4390"/>
          <a:stretch/>
        </p:blipFill>
        <p:spPr>
          <a:xfrm>
            <a:off x="416135" y="2263500"/>
            <a:ext cx="1488681" cy="1415045"/>
          </a:xfrm>
          <a:prstGeom prst="rect">
            <a:avLst/>
          </a:prstGeom>
        </p:spPr>
      </p:pic>
      <p:pic>
        <p:nvPicPr>
          <p:cNvPr id="7" name="Billede 6" descr="Et billede, der indeholder tekst&#10;&#10;Automatisk genereret beskrivelse">
            <a:extLst>
              <a:ext uri="{FF2B5EF4-FFF2-40B4-BE49-F238E27FC236}">
                <a16:creationId xmlns:a16="http://schemas.microsoft.com/office/drawing/2014/main" id="{C730C64F-2B93-B741-B46D-BDB89D610F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0546" y="3857582"/>
            <a:ext cx="1423368" cy="2257200"/>
          </a:xfrm>
          <a:prstGeom prst="rect">
            <a:avLst/>
          </a:prstGeom>
        </p:spPr>
      </p:pic>
      <p:sp>
        <p:nvSpPr>
          <p:cNvPr id="8" name="Tekstfelt 7">
            <a:extLst>
              <a:ext uri="{FF2B5EF4-FFF2-40B4-BE49-F238E27FC236}">
                <a16:creationId xmlns:a16="http://schemas.microsoft.com/office/drawing/2014/main" id="{85AB8301-2F44-1541-86B3-2F649CB40390}"/>
              </a:ext>
            </a:extLst>
          </p:cNvPr>
          <p:cNvSpPr txBox="1"/>
          <p:nvPr/>
        </p:nvSpPr>
        <p:spPr>
          <a:xfrm>
            <a:off x="5499078" y="3857582"/>
            <a:ext cx="1789976" cy="954107"/>
          </a:xfrm>
          <a:prstGeom prst="rect">
            <a:avLst/>
          </a:prstGeom>
          <a:noFill/>
        </p:spPr>
        <p:txBody>
          <a:bodyPr wrap="square" rtlCol="0">
            <a:spAutoFit/>
          </a:bodyPr>
          <a:lstStyle/>
          <a:p>
            <a:pPr marL="285750" indent="-285750">
              <a:buFontTx/>
              <a:buChar char="-"/>
            </a:pPr>
            <a:r>
              <a:rPr lang="da-DK" sz="1400" dirty="0"/>
              <a:t>Mænd anbefales at spise 600 g grøntsager og frugter om dagen  </a:t>
            </a:r>
          </a:p>
        </p:txBody>
      </p:sp>
      <p:sp>
        <p:nvSpPr>
          <p:cNvPr id="10" name="Tekstfelt 9">
            <a:extLst>
              <a:ext uri="{FF2B5EF4-FFF2-40B4-BE49-F238E27FC236}">
                <a16:creationId xmlns:a16="http://schemas.microsoft.com/office/drawing/2014/main" id="{DBC443C8-6F97-A848-A6BF-5B9310B51CA5}"/>
              </a:ext>
            </a:extLst>
          </p:cNvPr>
          <p:cNvSpPr txBox="1"/>
          <p:nvPr/>
        </p:nvSpPr>
        <p:spPr>
          <a:xfrm>
            <a:off x="9605694" y="3831147"/>
            <a:ext cx="2158173" cy="738664"/>
          </a:xfrm>
          <a:prstGeom prst="rect">
            <a:avLst/>
          </a:prstGeom>
          <a:noFill/>
        </p:spPr>
        <p:txBody>
          <a:bodyPr wrap="square" rtlCol="0">
            <a:spAutoFit/>
          </a:bodyPr>
          <a:lstStyle/>
          <a:p>
            <a:pPr marL="285750" indent="-285750">
              <a:buFontTx/>
              <a:buChar char="-"/>
            </a:pPr>
            <a:r>
              <a:rPr lang="da-DK" sz="1400" dirty="0"/>
              <a:t>Det anbefales at spise 350 g fisk om ugen, heraf 200 g fede fisk</a:t>
            </a:r>
          </a:p>
        </p:txBody>
      </p:sp>
      <p:pic>
        <p:nvPicPr>
          <p:cNvPr id="13" name="Billede 12" descr="Et billede, der indeholder tekst, fisk&#10;&#10;Automatisk genereret beskrivelse">
            <a:extLst>
              <a:ext uri="{FF2B5EF4-FFF2-40B4-BE49-F238E27FC236}">
                <a16:creationId xmlns:a16="http://schemas.microsoft.com/office/drawing/2014/main" id="{D64C8DDF-E893-444C-9EF4-EF36B55711A4}"/>
              </a:ext>
            </a:extLst>
          </p:cNvPr>
          <p:cNvPicPr>
            <a:picLocks noChangeAspect="1"/>
          </p:cNvPicPr>
          <p:nvPr/>
        </p:nvPicPr>
        <p:blipFill rotWithShape="1">
          <a:blip r:embed="rId6">
            <a:extLst>
              <a:ext uri="{28A0092B-C50C-407E-A947-70E740481C1C}">
                <a14:useLocalDpi xmlns:a14="http://schemas.microsoft.com/office/drawing/2010/main" val="0"/>
              </a:ext>
            </a:extLst>
          </a:blip>
          <a:srcRect r="28725"/>
          <a:stretch/>
        </p:blipFill>
        <p:spPr>
          <a:xfrm>
            <a:off x="8112996" y="3857582"/>
            <a:ext cx="1452280" cy="1012801"/>
          </a:xfrm>
          <a:prstGeom prst="rect">
            <a:avLst/>
          </a:prstGeom>
        </p:spPr>
      </p:pic>
      <p:pic>
        <p:nvPicPr>
          <p:cNvPr id="17" name="Billede 16" descr="Et billede, der indeholder tekst, elektronik, cd&#10;&#10;Automatisk genereret beskrivelse">
            <a:extLst>
              <a:ext uri="{FF2B5EF4-FFF2-40B4-BE49-F238E27FC236}">
                <a16:creationId xmlns:a16="http://schemas.microsoft.com/office/drawing/2014/main" id="{B61DCC44-BA2E-7740-91E1-3EB139BA76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1390" y="2263500"/>
            <a:ext cx="1423368" cy="1415045"/>
          </a:xfrm>
          <a:prstGeom prst="rect">
            <a:avLst/>
          </a:prstGeom>
        </p:spPr>
      </p:pic>
      <p:sp>
        <p:nvSpPr>
          <p:cNvPr id="20" name="Tekstfelt 19">
            <a:extLst>
              <a:ext uri="{FF2B5EF4-FFF2-40B4-BE49-F238E27FC236}">
                <a16:creationId xmlns:a16="http://schemas.microsoft.com/office/drawing/2014/main" id="{92019234-6C39-D74E-B9AC-81E67C4AAC85}"/>
              </a:ext>
            </a:extLst>
          </p:cNvPr>
          <p:cNvSpPr txBox="1"/>
          <p:nvPr/>
        </p:nvSpPr>
        <p:spPr>
          <a:xfrm>
            <a:off x="5494674" y="2230709"/>
            <a:ext cx="2362850" cy="1384995"/>
          </a:xfrm>
          <a:prstGeom prst="rect">
            <a:avLst/>
          </a:prstGeom>
          <a:noFill/>
        </p:spPr>
        <p:txBody>
          <a:bodyPr wrap="square" rtlCol="0">
            <a:spAutoFit/>
          </a:bodyPr>
          <a:lstStyle/>
          <a:p>
            <a:pPr marL="285750" indent="-285750">
              <a:buFontTx/>
              <a:buChar char="-"/>
            </a:pPr>
            <a:r>
              <a:rPr lang="da-DK" sz="1400" dirty="0"/>
              <a:t>Det anbefales at få 250 ml mælk eller mælkeprodukt og 20 g ost om dagen eller 350 ml mælk eller mælkeprodukt hvis du ikke spiser ost</a:t>
            </a:r>
          </a:p>
        </p:txBody>
      </p:sp>
      <p:sp>
        <p:nvSpPr>
          <p:cNvPr id="21" name="Tekstfelt 20">
            <a:extLst>
              <a:ext uri="{FF2B5EF4-FFF2-40B4-BE49-F238E27FC236}">
                <a16:creationId xmlns:a16="http://schemas.microsoft.com/office/drawing/2014/main" id="{6A16C6C2-98EC-A74C-9615-1C49A65375C0}"/>
              </a:ext>
            </a:extLst>
          </p:cNvPr>
          <p:cNvSpPr txBox="1"/>
          <p:nvPr/>
        </p:nvSpPr>
        <p:spPr>
          <a:xfrm>
            <a:off x="9610646" y="2184166"/>
            <a:ext cx="1932972" cy="738664"/>
          </a:xfrm>
          <a:prstGeom prst="rect">
            <a:avLst/>
          </a:prstGeom>
          <a:noFill/>
        </p:spPr>
        <p:txBody>
          <a:bodyPr wrap="square" rtlCol="0">
            <a:spAutoFit/>
          </a:bodyPr>
          <a:lstStyle/>
          <a:p>
            <a:pPr marL="285750" indent="-285750">
              <a:buFontTx/>
              <a:buChar char="-"/>
            </a:pPr>
            <a:r>
              <a:rPr lang="da-DK" sz="1400" dirty="0"/>
              <a:t>Anbefalingerne lyder på 90 g fuldkorn om dagen</a:t>
            </a:r>
          </a:p>
        </p:txBody>
      </p:sp>
      <p:pic>
        <p:nvPicPr>
          <p:cNvPr id="24" name="Billede 23">
            <a:extLst>
              <a:ext uri="{FF2B5EF4-FFF2-40B4-BE49-F238E27FC236}">
                <a16:creationId xmlns:a16="http://schemas.microsoft.com/office/drawing/2014/main" id="{5E224826-2873-534F-AC6F-96E3DCC3BC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12996" y="2263500"/>
            <a:ext cx="1423369" cy="1423369"/>
          </a:xfrm>
          <a:prstGeom prst="rect">
            <a:avLst/>
          </a:prstGeom>
        </p:spPr>
      </p:pic>
      <p:sp>
        <p:nvSpPr>
          <p:cNvPr id="27" name="Tekstfelt 26">
            <a:extLst>
              <a:ext uri="{FF2B5EF4-FFF2-40B4-BE49-F238E27FC236}">
                <a16:creationId xmlns:a16="http://schemas.microsoft.com/office/drawing/2014/main" id="{60ECDCA5-6839-2D4F-928D-B8E29947BDE4}"/>
              </a:ext>
            </a:extLst>
          </p:cNvPr>
          <p:cNvSpPr txBox="1"/>
          <p:nvPr/>
        </p:nvSpPr>
        <p:spPr>
          <a:xfrm>
            <a:off x="0" y="6613582"/>
            <a:ext cx="1788053" cy="261610"/>
          </a:xfrm>
          <a:prstGeom prst="rect">
            <a:avLst/>
          </a:prstGeom>
          <a:noFill/>
        </p:spPr>
        <p:txBody>
          <a:bodyPr wrap="square" rtlCol="0">
            <a:spAutoFit/>
          </a:bodyPr>
          <a:lstStyle/>
          <a:p>
            <a:r>
              <a:rPr lang="en-US" sz="1100" dirty="0" err="1"/>
              <a:t>Kilde</a:t>
            </a:r>
            <a:r>
              <a:rPr lang="en-US" sz="1100" dirty="0"/>
              <a:t>: </a:t>
            </a:r>
            <a:r>
              <a:rPr lang="en-US" sz="1100" dirty="0" err="1"/>
              <a:t>altomkost.dk</a:t>
            </a:r>
            <a:r>
              <a:rPr lang="en-US" sz="1100" dirty="0"/>
              <a:t> </a:t>
            </a:r>
          </a:p>
        </p:txBody>
      </p:sp>
      <p:pic>
        <p:nvPicPr>
          <p:cNvPr id="4" name="Billede 3">
            <a:extLst>
              <a:ext uri="{FF2B5EF4-FFF2-40B4-BE49-F238E27FC236}">
                <a16:creationId xmlns:a16="http://schemas.microsoft.com/office/drawing/2014/main" id="{0F95A706-0067-5A47-AE7F-79F0AD23395A}"/>
              </a:ext>
            </a:extLst>
          </p:cNvPr>
          <p:cNvPicPr>
            <a:picLocks noChangeAspect="1"/>
          </p:cNvPicPr>
          <p:nvPr/>
        </p:nvPicPr>
        <p:blipFill rotWithShape="1">
          <a:blip r:embed="rId9"/>
          <a:srcRect l="26801" t="-5084" b="-1"/>
          <a:stretch/>
        </p:blipFill>
        <p:spPr>
          <a:xfrm>
            <a:off x="414316" y="3831152"/>
            <a:ext cx="1476000" cy="585436"/>
          </a:xfrm>
          <a:prstGeom prst="rect">
            <a:avLst/>
          </a:prstGeom>
        </p:spPr>
      </p:pic>
      <p:pic>
        <p:nvPicPr>
          <p:cNvPr id="5" name="Billede 4">
            <a:extLst>
              <a:ext uri="{FF2B5EF4-FFF2-40B4-BE49-F238E27FC236}">
                <a16:creationId xmlns:a16="http://schemas.microsoft.com/office/drawing/2014/main" id="{AFDF16F6-F195-A34F-BEDD-ACAD13614720}"/>
              </a:ext>
            </a:extLst>
          </p:cNvPr>
          <p:cNvPicPr>
            <a:picLocks noChangeAspect="1"/>
          </p:cNvPicPr>
          <p:nvPr/>
        </p:nvPicPr>
        <p:blipFill>
          <a:blip r:embed="rId10"/>
          <a:stretch>
            <a:fillRect/>
          </a:stretch>
        </p:blipFill>
        <p:spPr>
          <a:xfrm>
            <a:off x="0" y="23988"/>
            <a:ext cx="12192000" cy="1574655"/>
          </a:xfrm>
          <a:prstGeom prst="rect">
            <a:avLst/>
          </a:prstGeom>
        </p:spPr>
      </p:pic>
    </p:spTree>
    <p:extLst>
      <p:ext uri="{BB962C8B-B14F-4D97-AF65-F5344CB8AC3E}">
        <p14:creationId xmlns:p14="http://schemas.microsoft.com/office/powerpoint/2010/main" val="21655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7FC75A75-E3A4-4BD4-808B-A96A1FEC3B2E}"/>
              </a:ext>
            </a:extLst>
          </p:cNvPr>
          <p:cNvSpPr txBox="1"/>
          <p:nvPr/>
        </p:nvSpPr>
        <p:spPr>
          <a:xfrm>
            <a:off x="590550" y="1933927"/>
            <a:ext cx="11010900" cy="3908762"/>
          </a:xfrm>
          <a:prstGeom prst="rect">
            <a:avLst/>
          </a:prstGeom>
          <a:noFill/>
        </p:spPr>
        <p:txBody>
          <a:bodyPr wrap="square" rtlCol="0">
            <a:spAutoFit/>
          </a:bodyPr>
          <a:lstStyle/>
          <a:p>
            <a:r>
              <a:rPr lang="da-DK" sz="3200" dirty="0">
                <a:solidFill>
                  <a:prstClr val="black"/>
                </a:solidFill>
                <a:latin typeface="+mj-lt"/>
              </a:rPr>
              <a:t>D vitamin</a:t>
            </a:r>
          </a:p>
          <a:p>
            <a:pPr marL="342900" indent="-342900">
              <a:buFont typeface="Arial" panose="020B0604020202020204" pitchFamily="34" charset="0"/>
              <a:buChar char="•"/>
            </a:pPr>
            <a:endParaRPr lang="da-DK" sz="2200" dirty="0">
              <a:solidFill>
                <a:prstClr val="black"/>
              </a:solidFill>
            </a:endParaRPr>
          </a:p>
          <a:p>
            <a:pPr marL="342900" indent="-342900">
              <a:buFont typeface="Arial" panose="020B0604020202020204" pitchFamily="34" charset="0"/>
              <a:buChar char="•"/>
            </a:pPr>
            <a:r>
              <a:rPr lang="da-DK" sz="2200" dirty="0">
                <a:solidFill>
                  <a:prstClr val="black"/>
                </a:solidFill>
              </a:rPr>
              <a:t>D-vitamin </a:t>
            </a:r>
            <a:r>
              <a:rPr lang="da-DK" sz="2200" dirty="0"/>
              <a:t>er et fedtopløseligt vitamin, og er nødvendigt for bl.a. at calcium kan optages i kroppen og dermed styrke kroppens knogler og tænder. </a:t>
            </a:r>
          </a:p>
          <a:p>
            <a:pPr marL="342900" indent="-342900">
              <a:buFont typeface="Arial" panose="020B0604020202020204" pitchFamily="34" charset="0"/>
              <a:buChar char="•"/>
            </a:pPr>
            <a:endParaRPr lang="da-DK" sz="2200" dirty="0"/>
          </a:p>
          <a:p>
            <a:pPr marL="342900" indent="-342900">
              <a:buFont typeface="Arial" panose="020B0604020202020204" pitchFamily="34" charset="0"/>
              <a:buChar char="•"/>
            </a:pPr>
            <a:r>
              <a:rPr lang="da-DK" sz="2200" dirty="0"/>
              <a:t>D-vitamin syntetiseres i huden via solens stråler, og hovedparten af befolkningen får dækket deres behov for D-vitamin ad denne vej. </a:t>
            </a:r>
          </a:p>
          <a:p>
            <a:pPr marL="342900" indent="-342900">
              <a:buFont typeface="Arial" panose="020B0604020202020204" pitchFamily="34" charset="0"/>
              <a:buChar char="•"/>
            </a:pPr>
            <a:endParaRPr lang="da-DK" sz="2200" dirty="0"/>
          </a:p>
          <a:p>
            <a:pPr marL="342900" indent="-342900">
              <a:buFont typeface="Arial" panose="020B0604020202020204" pitchFamily="34" charset="0"/>
              <a:buChar char="•"/>
            </a:pPr>
            <a:r>
              <a:rPr lang="da-DK" sz="2200" dirty="0"/>
              <a:t>D-vitamin findes også i en begrænset mængde fødevarer, men særligt fede fisk som fx laks, sild, ål og makrel er gode kilder til D-vitamin</a:t>
            </a:r>
            <a:br>
              <a:rPr lang="da-DK" sz="1400" dirty="0"/>
            </a:br>
            <a:endParaRPr lang="da-DK" dirty="0"/>
          </a:p>
        </p:txBody>
      </p:sp>
      <p:pic>
        <p:nvPicPr>
          <p:cNvPr id="6" name="Billede 5">
            <a:extLst>
              <a:ext uri="{FF2B5EF4-FFF2-40B4-BE49-F238E27FC236}">
                <a16:creationId xmlns:a16="http://schemas.microsoft.com/office/drawing/2014/main" id="{887B6680-C85C-44DB-913F-F88BBDA760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
        <p:nvSpPr>
          <p:cNvPr id="2" name="Tekstfelt 1">
            <a:extLst>
              <a:ext uri="{FF2B5EF4-FFF2-40B4-BE49-F238E27FC236}">
                <a16:creationId xmlns:a16="http://schemas.microsoft.com/office/drawing/2014/main" id="{AD1A8E90-51ED-7446-9150-FACB05E8313B}"/>
              </a:ext>
            </a:extLst>
          </p:cNvPr>
          <p:cNvSpPr txBox="1"/>
          <p:nvPr/>
        </p:nvSpPr>
        <p:spPr>
          <a:xfrm>
            <a:off x="0" y="6571923"/>
            <a:ext cx="7326351" cy="261610"/>
          </a:xfrm>
          <a:prstGeom prst="rect">
            <a:avLst/>
          </a:prstGeom>
          <a:noFill/>
        </p:spPr>
        <p:txBody>
          <a:bodyPr wrap="square" rtlCol="0">
            <a:spAutoFit/>
          </a:bodyPr>
          <a:lstStyle/>
          <a:p>
            <a:r>
              <a:rPr lang="en-US" sz="1100" dirty="0" err="1"/>
              <a:t>Kilde</a:t>
            </a:r>
            <a:r>
              <a:rPr lang="en-US" sz="1100" dirty="0"/>
              <a:t>: </a:t>
            </a:r>
            <a:r>
              <a:rPr lang="en-US" sz="1100" dirty="0">
                <a:hlinkClick r:id="rId3"/>
              </a:rPr>
              <a:t>https://altomkost.dk/fakta/naeringsindhold-i-maden/d-vitamin/</a:t>
            </a:r>
            <a:r>
              <a:rPr lang="en-US" sz="1100" dirty="0"/>
              <a:t> </a:t>
            </a:r>
          </a:p>
        </p:txBody>
      </p:sp>
      <p:pic>
        <p:nvPicPr>
          <p:cNvPr id="3" name="Billede 2">
            <a:extLst>
              <a:ext uri="{FF2B5EF4-FFF2-40B4-BE49-F238E27FC236}">
                <a16:creationId xmlns:a16="http://schemas.microsoft.com/office/drawing/2014/main" id="{66FC97B4-52BF-384B-A39B-32F9B243ACC3}"/>
              </a:ext>
            </a:extLst>
          </p:cNvPr>
          <p:cNvPicPr>
            <a:picLocks noChangeAspect="1"/>
          </p:cNvPicPr>
          <p:nvPr/>
        </p:nvPicPr>
        <p:blipFill>
          <a:blip r:embed="rId4"/>
          <a:stretch>
            <a:fillRect/>
          </a:stretch>
        </p:blipFill>
        <p:spPr>
          <a:xfrm>
            <a:off x="0" y="6059"/>
            <a:ext cx="12192000" cy="1574655"/>
          </a:xfrm>
          <a:prstGeom prst="rect">
            <a:avLst/>
          </a:prstGeom>
        </p:spPr>
      </p:pic>
    </p:spTree>
    <p:extLst>
      <p:ext uri="{BB962C8B-B14F-4D97-AF65-F5344CB8AC3E}">
        <p14:creationId xmlns:p14="http://schemas.microsoft.com/office/powerpoint/2010/main" val="540003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7FC75A75-E3A4-4BD4-808B-A96A1FEC3B2E}"/>
              </a:ext>
            </a:extLst>
          </p:cNvPr>
          <p:cNvSpPr txBox="1"/>
          <p:nvPr/>
        </p:nvSpPr>
        <p:spPr>
          <a:xfrm>
            <a:off x="590550" y="1933927"/>
            <a:ext cx="11010900" cy="4585871"/>
          </a:xfrm>
          <a:prstGeom prst="rect">
            <a:avLst/>
          </a:prstGeom>
          <a:noFill/>
        </p:spPr>
        <p:txBody>
          <a:bodyPr wrap="square" rtlCol="0">
            <a:spAutoFit/>
          </a:bodyPr>
          <a:lstStyle/>
          <a:p>
            <a:r>
              <a:rPr lang="da-DK" sz="3200" b="1" dirty="0">
                <a:solidFill>
                  <a:prstClr val="black"/>
                </a:solidFill>
                <a:latin typeface="+mj-lt"/>
              </a:rPr>
              <a:t>D vitamin</a:t>
            </a:r>
          </a:p>
          <a:p>
            <a:pPr marL="342900" indent="-342900">
              <a:buFont typeface="Arial" panose="020B0604020202020204" pitchFamily="34" charset="0"/>
              <a:buChar char="•"/>
            </a:pPr>
            <a:endParaRPr lang="da-DK" sz="2200" dirty="0">
              <a:solidFill>
                <a:prstClr val="black"/>
              </a:solidFill>
            </a:endParaRPr>
          </a:p>
          <a:p>
            <a:pPr marL="342900" indent="-342900">
              <a:buFont typeface="Arial" panose="020B0604020202020204" pitchFamily="34" charset="0"/>
              <a:buChar char="•"/>
            </a:pPr>
            <a:r>
              <a:rPr lang="da-DK" sz="2000" dirty="0">
                <a:solidFill>
                  <a:prstClr val="black"/>
                </a:solidFill>
              </a:rPr>
              <a:t>D-vitamin </a:t>
            </a:r>
            <a:r>
              <a:rPr lang="da-DK" sz="2000" dirty="0"/>
              <a:t>er et fedtopløseligt vitamin, og er nødvendigt for bl.a. at calcium kan optages i kroppen og dermed styrke kroppens knogler og tænder</a:t>
            </a:r>
          </a:p>
          <a:p>
            <a:pPr marL="342900" indent="-342900">
              <a:buFont typeface="Arial" panose="020B0604020202020204" pitchFamily="34" charset="0"/>
              <a:buChar char="•"/>
            </a:pPr>
            <a:endParaRPr lang="da-DK" sz="2000" dirty="0"/>
          </a:p>
          <a:p>
            <a:pPr marL="342900" indent="-342900">
              <a:buFont typeface="Arial" panose="020B0604020202020204" pitchFamily="34" charset="0"/>
              <a:buChar char="•"/>
            </a:pPr>
            <a:r>
              <a:rPr lang="da-DK" sz="2000" dirty="0"/>
              <a:t>Alle voksne og børn fra 4 år anbefales at tage et tilskud på 5-10 µg D-vitamin dagligt i vinterhalvåret (oktober-april)</a:t>
            </a:r>
          </a:p>
          <a:p>
            <a:endParaRPr lang="da-DK" sz="2000" dirty="0"/>
          </a:p>
          <a:p>
            <a:pPr marL="342900" indent="-342900">
              <a:buFont typeface="Arial" panose="020B0604020202020204" pitchFamily="34" charset="0"/>
              <a:buChar char="•"/>
            </a:pPr>
            <a:r>
              <a:rPr lang="da-DK" sz="2000" dirty="0"/>
              <a:t>D-vitamin syntetiseres i huden via solens stråler</a:t>
            </a:r>
          </a:p>
          <a:p>
            <a:pPr marL="342900" indent="-342900">
              <a:buFont typeface="Arial" panose="020B0604020202020204" pitchFamily="34" charset="0"/>
              <a:buChar char="•"/>
            </a:pPr>
            <a:endParaRPr lang="da-DK" sz="2000" dirty="0"/>
          </a:p>
          <a:p>
            <a:pPr marL="342900" indent="-342900">
              <a:buFont typeface="Arial" panose="020B0604020202020204" pitchFamily="34" charset="0"/>
              <a:buChar char="•"/>
            </a:pPr>
            <a:r>
              <a:rPr lang="da-DK" sz="2000" dirty="0"/>
              <a:t>D-vitamin findes i en begrænset mængde fødevarer, men særligt fede fisk som fx laks, sild og makrel er gode kilder til D-vitamin. Derudover findes der D-vitamin i begrænset mængde i mælk, ost og æg, men stort set ikke i planter</a:t>
            </a:r>
            <a:br>
              <a:rPr lang="da-DK" sz="1400" dirty="0"/>
            </a:br>
            <a:endParaRPr lang="da-DK" dirty="0"/>
          </a:p>
        </p:txBody>
      </p:sp>
      <p:pic>
        <p:nvPicPr>
          <p:cNvPr id="6" name="Billede 5">
            <a:extLst>
              <a:ext uri="{FF2B5EF4-FFF2-40B4-BE49-F238E27FC236}">
                <a16:creationId xmlns:a16="http://schemas.microsoft.com/office/drawing/2014/main" id="{887B6680-C85C-44DB-913F-F88BBDA760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
        <p:nvSpPr>
          <p:cNvPr id="2" name="Tekstfelt 1">
            <a:extLst>
              <a:ext uri="{FF2B5EF4-FFF2-40B4-BE49-F238E27FC236}">
                <a16:creationId xmlns:a16="http://schemas.microsoft.com/office/drawing/2014/main" id="{AD1A8E90-51ED-7446-9150-FACB05E8313B}"/>
              </a:ext>
            </a:extLst>
          </p:cNvPr>
          <p:cNvSpPr txBox="1"/>
          <p:nvPr/>
        </p:nvSpPr>
        <p:spPr>
          <a:xfrm>
            <a:off x="0" y="6571923"/>
            <a:ext cx="8343900" cy="261610"/>
          </a:xfrm>
          <a:prstGeom prst="rect">
            <a:avLst/>
          </a:prstGeom>
          <a:noFill/>
        </p:spPr>
        <p:txBody>
          <a:bodyPr wrap="square" rtlCol="0">
            <a:spAutoFit/>
          </a:bodyPr>
          <a:lstStyle/>
          <a:p>
            <a:r>
              <a:rPr lang="en-US" sz="1100" dirty="0" err="1"/>
              <a:t>Kilde</a:t>
            </a:r>
            <a:r>
              <a:rPr lang="en-US" sz="1100" dirty="0"/>
              <a:t>: https://</a:t>
            </a:r>
            <a:r>
              <a:rPr lang="en-US" sz="1100" dirty="0" err="1"/>
              <a:t>foedevarestyrelsen.dk</a:t>
            </a:r>
            <a:r>
              <a:rPr lang="en-US" sz="1100" dirty="0"/>
              <a:t>/</a:t>
            </a:r>
            <a:r>
              <a:rPr lang="en-US" sz="1100" dirty="0" err="1"/>
              <a:t>kost-og-foedevarer</a:t>
            </a:r>
            <a:r>
              <a:rPr lang="en-US" sz="1100" dirty="0"/>
              <a:t>/alt-om-mad/de-</a:t>
            </a:r>
            <a:r>
              <a:rPr lang="en-US" sz="1100" dirty="0" err="1"/>
              <a:t>officielle</a:t>
            </a:r>
            <a:r>
              <a:rPr lang="en-US" sz="1100" dirty="0"/>
              <a:t>-</a:t>
            </a:r>
            <a:r>
              <a:rPr lang="en-US" sz="1100" dirty="0" err="1"/>
              <a:t>kostraad</a:t>
            </a:r>
            <a:r>
              <a:rPr lang="en-US" sz="1100" dirty="0"/>
              <a:t>/</a:t>
            </a:r>
            <a:r>
              <a:rPr lang="en-US" sz="1100" dirty="0" err="1"/>
              <a:t>vil</a:t>
            </a:r>
            <a:r>
              <a:rPr lang="en-US" sz="1100" dirty="0"/>
              <a:t>-du-vide-mere/</a:t>
            </a:r>
            <a:r>
              <a:rPr lang="en-US" sz="1100" dirty="0" err="1"/>
              <a:t>hvad-er-naeringsstoffer</a:t>
            </a:r>
            <a:r>
              <a:rPr lang="en-US" sz="1100" dirty="0"/>
              <a:t>/d-vitamin </a:t>
            </a:r>
          </a:p>
        </p:txBody>
      </p:sp>
      <p:pic>
        <p:nvPicPr>
          <p:cNvPr id="5" name="Billede 4">
            <a:extLst>
              <a:ext uri="{FF2B5EF4-FFF2-40B4-BE49-F238E27FC236}">
                <a16:creationId xmlns:a16="http://schemas.microsoft.com/office/drawing/2014/main" id="{D37AD4EB-81EB-3C4B-8F5B-4E311BFA3FDF}"/>
              </a:ext>
            </a:extLst>
          </p:cNvPr>
          <p:cNvPicPr>
            <a:picLocks noChangeAspect="1"/>
          </p:cNvPicPr>
          <p:nvPr/>
        </p:nvPicPr>
        <p:blipFill>
          <a:blip r:embed="rId3"/>
          <a:stretch>
            <a:fillRect/>
          </a:stretch>
        </p:blipFill>
        <p:spPr>
          <a:xfrm>
            <a:off x="0" y="23976"/>
            <a:ext cx="12192000" cy="1574655"/>
          </a:xfrm>
          <a:prstGeom prst="rect">
            <a:avLst/>
          </a:prstGeom>
        </p:spPr>
      </p:pic>
    </p:spTree>
    <p:extLst>
      <p:ext uri="{BB962C8B-B14F-4D97-AF65-F5344CB8AC3E}">
        <p14:creationId xmlns:p14="http://schemas.microsoft.com/office/powerpoint/2010/main" val="2093654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613611CD-2D62-453F-9C4F-C093D817A8C5}"/>
              </a:ext>
            </a:extLst>
          </p:cNvPr>
          <p:cNvSpPr>
            <a:spLocks noGrp="1"/>
          </p:cNvSpPr>
          <p:nvPr>
            <p:ph idx="1"/>
          </p:nvPr>
        </p:nvSpPr>
        <p:spPr>
          <a:xfrm>
            <a:off x="828339" y="2409712"/>
            <a:ext cx="10767313" cy="4203123"/>
          </a:xfrm>
        </p:spPr>
        <p:txBody>
          <a:bodyPr>
            <a:normAutofit/>
          </a:bodyPr>
          <a:lstStyle/>
          <a:p>
            <a:r>
              <a:rPr lang="da-DK" sz="1800" b="1" dirty="0"/>
              <a:t>Frugt og grønt: </a:t>
            </a:r>
            <a:r>
              <a:rPr lang="da-DK" sz="1800" dirty="0"/>
              <a:t>Mænd indtager i gennemsnit 166 g frugt og 191 g grøntsager om dagen. Det er i underkanten ift. den anbefalede daglige mængde på 600 g/dag.</a:t>
            </a:r>
          </a:p>
          <a:p>
            <a:r>
              <a:rPr lang="da-DK" sz="1800" b="1" dirty="0"/>
              <a:t>Kød: </a:t>
            </a:r>
            <a:r>
              <a:rPr lang="da-DK" sz="1800" dirty="0"/>
              <a:t>I gennemsnit er indtaget af kød blandt 18-75 årige danske mænd 172 g/dag. Det er mere end den vejledende ugentlig mængde på 350 g/uge. </a:t>
            </a:r>
          </a:p>
          <a:p>
            <a:r>
              <a:rPr lang="da-DK" sz="1800" b="1" dirty="0"/>
              <a:t>Fuldkorn: </a:t>
            </a:r>
            <a:r>
              <a:rPr lang="da-DK" sz="1800" dirty="0"/>
              <a:t>Mænd indtager i gennemsnit 61 g fuldkorn om dagen, hvilket er i underkanten ift. den anbefalede daglige mængde på 75 g/dag. </a:t>
            </a:r>
          </a:p>
          <a:p>
            <a:r>
              <a:rPr lang="da-DK" sz="1800" b="1" dirty="0"/>
              <a:t>Kostfibre:</a:t>
            </a:r>
            <a:r>
              <a:rPr lang="da-DK" sz="1800" dirty="0"/>
              <a:t> I gennemsnit indtager danske mænd ca. 24 g kostfibre om dagen, hvilket er lidt mindre end den anbefalede mængde på 30 g/dag. </a:t>
            </a:r>
          </a:p>
          <a:p>
            <a:r>
              <a:rPr lang="da-DK" sz="1800" b="1" dirty="0"/>
              <a:t>Mættet fedt: </a:t>
            </a:r>
            <a:r>
              <a:rPr lang="da-DK" sz="1800" dirty="0"/>
              <a:t>Indtaget af mættet fedt er for højt for alle aldersgrupper da det ligger på 14 E% og dermed  overstiger den maksimalt anbefalede grænse på 10 E%. </a:t>
            </a:r>
            <a:endParaRPr lang="da-DK" sz="1800" b="1" dirty="0"/>
          </a:p>
          <a:p>
            <a:r>
              <a:rPr lang="da-DK" sz="1800" b="1" dirty="0"/>
              <a:t>Alkohol: </a:t>
            </a:r>
            <a:r>
              <a:rPr lang="da-DK" sz="1800" dirty="0"/>
              <a:t>Fordelingen af indtaget af alkohol er skævt fordelt, men mænd drikker i gennemsnit 20 g</a:t>
            </a:r>
            <a:r>
              <a:rPr lang="da-DK" sz="1800"/>
              <a:t>/dag. </a:t>
            </a:r>
            <a:r>
              <a:rPr lang="da-DK" sz="1800" dirty="0"/>
              <a:t>Det anbefales at indtaget af alkohol ikke overstiger 5 E%.</a:t>
            </a:r>
            <a:endParaRPr lang="da-DK" dirty="0"/>
          </a:p>
          <a:p>
            <a:pPr marL="0" indent="0">
              <a:buNone/>
            </a:pPr>
            <a:endParaRPr lang="da-DK" dirty="0"/>
          </a:p>
          <a:p>
            <a:pPr marL="0" indent="0">
              <a:buNone/>
            </a:pPr>
            <a:endParaRPr lang="da-DK" dirty="0"/>
          </a:p>
          <a:p>
            <a:pPr marL="0" indent="0">
              <a:buNone/>
            </a:pPr>
            <a:endParaRPr lang="da-DK" dirty="0"/>
          </a:p>
        </p:txBody>
      </p:sp>
      <p:sp>
        <p:nvSpPr>
          <p:cNvPr id="2" name="Rektangel 1">
            <a:extLst>
              <a:ext uri="{FF2B5EF4-FFF2-40B4-BE49-F238E27FC236}">
                <a16:creationId xmlns:a16="http://schemas.microsoft.com/office/drawing/2014/main" id="{948B5F65-91DA-410A-8A43-3338DF7F4F47}"/>
              </a:ext>
            </a:extLst>
          </p:cNvPr>
          <p:cNvSpPr/>
          <p:nvPr/>
        </p:nvSpPr>
        <p:spPr>
          <a:xfrm>
            <a:off x="828339" y="1733265"/>
            <a:ext cx="4944559" cy="584775"/>
          </a:xfrm>
          <a:prstGeom prst="rect">
            <a:avLst/>
          </a:prstGeom>
        </p:spPr>
        <p:txBody>
          <a:bodyPr wrap="none">
            <a:spAutoFit/>
          </a:bodyPr>
          <a:lstStyle/>
          <a:p>
            <a:r>
              <a:rPr lang="da-DK" sz="3200" dirty="0">
                <a:latin typeface="+mj-lt"/>
              </a:rPr>
              <a:t>Kostvaner for danske mænd</a:t>
            </a:r>
          </a:p>
        </p:txBody>
      </p:sp>
      <p:pic>
        <p:nvPicPr>
          <p:cNvPr id="6" name="Billede 5">
            <a:extLst>
              <a:ext uri="{FF2B5EF4-FFF2-40B4-BE49-F238E27FC236}">
                <a16:creationId xmlns:a16="http://schemas.microsoft.com/office/drawing/2014/main" id="{0BB754A7-9387-4A3C-ACA3-7FB0F8809E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
        <p:nvSpPr>
          <p:cNvPr id="4" name="Tekstfelt 3">
            <a:extLst>
              <a:ext uri="{FF2B5EF4-FFF2-40B4-BE49-F238E27FC236}">
                <a16:creationId xmlns:a16="http://schemas.microsoft.com/office/drawing/2014/main" id="{E20936EB-FB6B-C545-BA44-F02D4A67E2B2}"/>
              </a:ext>
            </a:extLst>
          </p:cNvPr>
          <p:cNvSpPr txBox="1"/>
          <p:nvPr/>
        </p:nvSpPr>
        <p:spPr>
          <a:xfrm>
            <a:off x="0" y="6571923"/>
            <a:ext cx="5583327" cy="261610"/>
          </a:xfrm>
          <a:prstGeom prst="rect">
            <a:avLst/>
          </a:prstGeom>
          <a:noFill/>
        </p:spPr>
        <p:txBody>
          <a:bodyPr wrap="square" rtlCol="0">
            <a:spAutoFit/>
          </a:bodyPr>
          <a:lstStyle/>
          <a:p>
            <a:r>
              <a:rPr lang="en-US" sz="1100" dirty="0" err="1"/>
              <a:t>Kilde</a:t>
            </a:r>
            <a:r>
              <a:rPr lang="en-US" sz="1100" dirty="0"/>
              <a:t>: DTU “</a:t>
            </a:r>
            <a:r>
              <a:rPr lang="en-US" sz="1100" dirty="0" err="1"/>
              <a:t>Danskernes</a:t>
            </a:r>
            <a:r>
              <a:rPr lang="en-US" sz="1100" dirty="0"/>
              <a:t> </a:t>
            </a:r>
            <a:r>
              <a:rPr lang="en-US" sz="1100" dirty="0" err="1"/>
              <a:t>Kostvaner</a:t>
            </a:r>
            <a:r>
              <a:rPr lang="en-US" sz="1100" dirty="0"/>
              <a:t> 2011-2013” </a:t>
            </a:r>
          </a:p>
        </p:txBody>
      </p:sp>
      <p:pic>
        <p:nvPicPr>
          <p:cNvPr id="7" name="Billede 6">
            <a:extLst>
              <a:ext uri="{FF2B5EF4-FFF2-40B4-BE49-F238E27FC236}">
                <a16:creationId xmlns:a16="http://schemas.microsoft.com/office/drawing/2014/main" id="{77745591-4A25-C145-9537-3EBB0FD045EB}"/>
              </a:ext>
            </a:extLst>
          </p:cNvPr>
          <p:cNvPicPr>
            <a:picLocks noChangeAspect="1"/>
          </p:cNvPicPr>
          <p:nvPr/>
        </p:nvPicPr>
        <p:blipFill>
          <a:blip r:embed="rId4"/>
          <a:stretch>
            <a:fillRect/>
          </a:stretch>
        </p:blipFill>
        <p:spPr>
          <a:xfrm>
            <a:off x="0" y="23984"/>
            <a:ext cx="12192000" cy="1574655"/>
          </a:xfrm>
          <a:prstGeom prst="rect">
            <a:avLst/>
          </a:prstGeom>
        </p:spPr>
      </p:pic>
    </p:spTree>
    <p:extLst>
      <p:ext uri="{BB962C8B-B14F-4D97-AF65-F5344CB8AC3E}">
        <p14:creationId xmlns:p14="http://schemas.microsoft.com/office/powerpoint/2010/main" val="3018954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0F5AB3-47DC-4B66-B420-7E81B2CD5F60}"/>
              </a:ext>
            </a:extLst>
          </p:cNvPr>
          <p:cNvSpPr>
            <a:spLocks noGrp="1"/>
          </p:cNvSpPr>
          <p:nvPr>
            <p:ph type="ctrTitle"/>
          </p:nvPr>
        </p:nvSpPr>
        <p:spPr>
          <a:xfrm>
            <a:off x="1524000" y="2633663"/>
            <a:ext cx="9144000" cy="2387600"/>
          </a:xfrm>
        </p:spPr>
        <p:txBody>
          <a:bodyPr>
            <a:normAutofit fontScale="90000"/>
          </a:bodyPr>
          <a:lstStyle/>
          <a:p>
            <a:r>
              <a:rPr lang="da-DK" sz="4400" dirty="0"/>
              <a:t>Dagskostforslag til </a:t>
            </a:r>
            <a:r>
              <a:rPr lang="da-DK" sz="4400" b="1" dirty="0"/>
              <a:t>mænd</a:t>
            </a:r>
            <a:r>
              <a:rPr lang="da-DK" dirty="0"/>
              <a:t>, </a:t>
            </a:r>
            <a:br>
              <a:rPr lang="da-DK" dirty="0"/>
            </a:br>
            <a:r>
              <a:rPr lang="da-DK" sz="4400" dirty="0"/>
              <a:t>ca. </a:t>
            </a:r>
            <a:r>
              <a:rPr lang="da-DK" sz="4400"/>
              <a:t>11000 </a:t>
            </a:r>
            <a:r>
              <a:rPr lang="da-DK" sz="4400" dirty="0"/>
              <a:t>kJ </a:t>
            </a:r>
            <a:r>
              <a:rPr lang="da-DK" sz="4400"/>
              <a:t>= 2619 </a:t>
            </a:r>
            <a:r>
              <a:rPr lang="da-DK" sz="4400" dirty="0"/>
              <a:t>kcal </a:t>
            </a:r>
            <a:br>
              <a:rPr lang="da-DK" sz="4400" dirty="0"/>
            </a:br>
            <a:r>
              <a:rPr lang="da-DK" sz="4400" dirty="0"/>
              <a:t>fordelt på </a:t>
            </a:r>
            <a:br>
              <a:rPr lang="da-DK" sz="4400" dirty="0"/>
            </a:br>
            <a:r>
              <a:rPr lang="da-DK" sz="4400" dirty="0"/>
              <a:t>3 hovedmåltider og 2 mellemmåltider</a:t>
            </a:r>
            <a:br>
              <a:rPr lang="da-DK" sz="4400" dirty="0"/>
            </a:br>
            <a:r>
              <a:rPr lang="da-DK" sz="4400" dirty="0"/>
              <a:t>+ forslag til fysisk aktivitet</a:t>
            </a:r>
          </a:p>
        </p:txBody>
      </p:sp>
      <p:sp>
        <p:nvSpPr>
          <p:cNvPr id="4" name="Tekstfelt 3">
            <a:extLst>
              <a:ext uri="{FF2B5EF4-FFF2-40B4-BE49-F238E27FC236}">
                <a16:creationId xmlns:a16="http://schemas.microsoft.com/office/drawing/2014/main" id="{629BB0C1-0E9E-4338-A0B1-13B4F0E13BFB}"/>
              </a:ext>
            </a:extLst>
          </p:cNvPr>
          <p:cNvSpPr txBox="1"/>
          <p:nvPr/>
        </p:nvSpPr>
        <p:spPr>
          <a:xfrm>
            <a:off x="0" y="6334780"/>
            <a:ext cx="7692188" cy="523220"/>
          </a:xfrm>
          <a:prstGeom prst="rect">
            <a:avLst/>
          </a:prstGeom>
          <a:noFill/>
        </p:spPr>
        <p:txBody>
          <a:bodyPr wrap="square" rtlCol="0">
            <a:spAutoFit/>
          </a:bodyPr>
          <a:lstStyle/>
          <a:p>
            <a:r>
              <a:rPr lang="da-DK" sz="1400" i="1" dirty="0"/>
              <a:t>Energimængden passer  til en mand med moderat aktivitetsniveau og med en referencevægt på 80 kg.</a:t>
            </a:r>
          </a:p>
          <a:p>
            <a:r>
              <a:rPr lang="da-DK" sz="1400" i="1" dirty="0"/>
              <a:t>De valgte aktiviteter er alle med moderat intensitet med mindre andet er angivet.</a:t>
            </a:r>
          </a:p>
        </p:txBody>
      </p:sp>
      <p:pic>
        <p:nvPicPr>
          <p:cNvPr id="6" name="Billede 5">
            <a:extLst>
              <a:ext uri="{FF2B5EF4-FFF2-40B4-BE49-F238E27FC236}">
                <a16:creationId xmlns:a16="http://schemas.microsoft.com/office/drawing/2014/main" id="{94C5F84E-0006-4424-9CDB-5107AA69A1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pic>
        <p:nvPicPr>
          <p:cNvPr id="3" name="Billede 2">
            <a:extLst>
              <a:ext uri="{FF2B5EF4-FFF2-40B4-BE49-F238E27FC236}">
                <a16:creationId xmlns:a16="http://schemas.microsoft.com/office/drawing/2014/main" id="{079A51E8-91F2-AC46-8890-DE6630741598}"/>
              </a:ext>
            </a:extLst>
          </p:cNvPr>
          <p:cNvPicPr>
            <a:picLocks noChangeAspect="1"/>
          </p:cNvPicPr>
          <p:nvPr/>
        </p:nvPicPr>
        <p:blipFill>
          <a:blip r:embed="rId3"/>
          <a:stretch>
            <a:fillRect/>
          </a:stretch>
        </p:blipFill>
        <p:spPr>
          <a:xfrm>
            <a:off x="0" y="23984"/>
            <a:ext cx="12192000" cy="1574655"/>
          </a:xfrm>
          <a:prstGeom prst="rect">
            <a:avLst/>
          </a:prstGeom>
        </p:spPr>
      </p:pic>
    </p:spTree>
    <p:extLst>
      <p:ext uri="{BB962C8B-B14F-4D97-AF65-F5344CB8AC3E}">
        <p14:creationId xmlns:p14="http://schemas.microsoft.com/office/powerpoint/2010/main" val="3244979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0F5AB3-47DC-4B66-B420-7E81B2CD5F60}"/>
              </a:ext>
            </a:extLst>
          </p:cNvPr>
          <p:cNvSpPr>
            <a:spLocks noGrp="1"/>
          </p:cNvSpPr>
          <p:nvPr>
            <p:ph type="ctrTitle"/>
          </p:nvPr>
        </p:nvSpPr>
        <p:spPr>
          <a:xfrm>
            <a:off x="2653306" y="1834179"/>
            <a:ext cx="2827283" cy="473506"/>
          </a:xfrm>
        </p:spPr>
        <p:txBody>
          <a:bodyPr anchor="ctr">
            <a:noAutofit/>
          </a:bodyPr>
          <a:lstStyle/>
          <a:p>
            <a:r>
              <a:rPr lang="da-DK" sz="3200" dirty="0"/>
              <a:t>Morgenmad</a:t>
            </a:r>
          </a:p>
        </p:txBody>
      </p:sp>
      <p:sp>
        <p:nvSpPr>
          <p:cNvPr id="3" name="Undertitel 2">
            <a:extLst>
              <a:ext uri="{FF2B5EF4-FFF2-40B4-BE49-F238E27FC236}">
                <a16:creationId xmlns:a16="http://schemas.microsoft.com/office/drawing/2014/main" id="{152C3F3A-D357-4818-BF34-4CAD08186B98}"/>
              </a:ext>
            </a:extLst>
          </p:cNvPr>
          <p:cNvSpPr>
            <a:spLocks noGrp="1"/>
          </p:cNvSpPr>
          <p:nvPr>
            <p:ph type="subTitle" idx="1"/>
          </p:nvPr>
        </p:nvSpPr>
        <p:spPr>
          <a:xfrm>
            <a:off x="1887570" y="6260459"/>
            <a:ext cx="4741069" cy="473507"/>
          </a:xfr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a:noAutofit/>
          </a:bodyPr>
          <a:lstStyle/>
          <a:p>
            <a:pPr algn="l"/>
            <a:r>
              <a:rPr lang="da-DK" sz="1400" dirty="0">
                <a:solidFill>
                  <a:sysClr val="windowText" lastClr="000000"/>
                </a:solidFill>
              </a:rPr>
              <a:t>En berliner på 110 g med 1 glas appelsinjuice på 2 dl og sort kaffe giver 225 kJ mere end </a:t>
            </a:r>
            <a:r>
              <a:rPr lang="en-AU" sz="1400" dirty="0">
                <a:solidFill>
                  <a:sysClr val="windowText" lastClr="000000"/>
                </a:solidFill>
              </a:rPr>
              <a:t>scrambled</a:t>
            </a:r>
            <a:r>
              <a:rPr lang="da-DK" sz="1400" dirty="0">
                <a:solidFill>
                  <a:sysClr val="windowText" lastClr="000000"/>
                </a:solidFill>
              </a:rPr>
              <a:t> æg med tilbehør.</a:t>
            </a:r>
          </a:p>
        </p:txBody>
      </p:sp>
      <p:pic>
        <p:nvPicPr>
          <p:cNvPr id="8" name="Billede 7">
            <a:extLst>
              <a:ext uri="{FF2B5EF4-FFF2-40B4-BE49-F238E27FC236}">
                <a16:creationId xmlns:a16="http://schemas.microsoft.com/office/drawing/2014/main" id="{B0C10A1F-3560-4E7D-808E-0E0B8CFDC975}"/>
              </a:ext>
            </a:extLst>
          </p:cNvPr>
          <p:cNvPicPr>
            <a:picLocks noChangeAspect="1"/>
          </p:cNvPicPr>
          <p:nvPr/>
        </p:nvPicPr>
        <p:blipFill rotWithShape="1">
          <a:blip r:embed="rId2">
            <a:extLst>
              <a:ext uri="{28A0092B-C50C-407E-A947-70E740481C1C}">
                <a14:useLocalDpi xmlns:a14="http://schemas.microsoft.com/office/drawing/2010/main" val="0"/>
              </a:ext>
            </a:extLst>
          </a:blip>
          <a:srcRect b="12290"/>
          <a:stretch/>
        </p:blipFill>
        <p:spPr>
          <a:xfrm>
            <a:off x="964860" y="2608609"/>
            <a:ext cx="5810883" cy="2850444"/>
          </a:xfrm>
          <a:prstGeom prst="rect">
            <a:avLst/>
          </a:prstGeom>
        </p:spPr>
      </p:pic>
      <p:pic>
        <p:nvPicPr>
          <p:cNvPr id="10" name="Billede 9">
            <a:extLst>
              <a:ext uri="{FF2B5EF4-FFF2-40B4-BE49-F238E27FC236}">
                <a16:creationId xmlns:a16="http://schemas.microsoft.com/office/drawing/2014/main" id="{3E9491FF-E4FC-4408-AC6C-67B3CB3ADE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4122" y="3034661"/>
            <a:ext cx="3070989" cy="2757800"/>
          </a:xfrm>
          <a:prstGeom prst="rect">
            <a:avLst/>
          </a:prstGeom>
        </p:spPr>
      </p:pic>
      <p:sp>
        <p:nvSpPr>
          <p:cNvPr id="9" name="Tekstfelt 8">
            <a:extLst>
              <a:ext uri="{FF2B5EF4-FFF2-40B4-BE49-F238E27FC236}">
                <a16:creationId xmlns:a16="http://schemas.microsoft.com/office/drawing/2014/main" id="{8B4E4C3D-CEF7-4A68-A309-CDDD558A7C9B}"/>
              </a:ext>
            </a:extLst>
          </p:cNvPr>
          <p:cNvSpPr txBox="1"/>
          <p:nvPr/>
        </p:nvSpPr>
        <p:spPr>
          <a:xfrm>
            <a:off x="8483512" y="2601232"/>
            <a:ext cx="3421051" cy="492443"/>
          </a:xfrm>
          <a:prstGeom prst="rect">
            <a:avLst/>
          </a:prstGeom>
          <a:noFill/>
        </p:spPr>
        <p:txBody>
          <a:bodyPr wrap="square" rtlCol="0">
            <a:spAutoFit/>
          </a:bodyPr>
          <a:lstStyle/>
          <a:p>
            <a:r>
              <a:rPr lang="da-DK" sz="1300" dirty="0">
                <a:solidFill>
                  <a:schemeClr val="accent1"/>
                </a:solidFill>
              </a:rPr>
              <a:t>TIP: For at forbrænde 2404 kJ skal du fx</a:t>
            </a:r>
          </a:p>
          <a:p>
            <a:r>
              <a:rPr lang="da-DK" sz="1300" dirty="0">
                <a:solidFill>
                  <a:schemeClr val="accent1"/>
                </a:solidFill>
              </a:rPr>
              <a:t>løbe med moderat hastighed i ca. 50 minutter.</a:t>
            </a:r>
          </a:p>
        </p:txBody>
      </p:sp>
      <p:sp>
        <p:nvSpPr>
          <p:cNvPr id="4" name="Tekstfelt 3">
            <a:extLst>
              <a:ext uri="{FF2B5EF4-FFF2-40B4-BE49-F238E27FC236}">
                <a16:creationId xmlns:a16="http://schemas.microsoft.com/office/drawing/2014/main" id="{D40153C3-EFC1-45F8-BAFA-4068AA341437}"/>
              </a:ext>
            </a:extLst>
          </p:cNvPr>
          <p:cNvSpPr txBox="1"/>
          <p:nvPr/>
        </p:nvSpPr>
        <p:spPr>
          <a:xfrm>
            <a:off x="427956" y="4644026"/>
            <a:ext cx="1529823" cy="646331"/>
          </a:xfrm>
          <a:prstGeom prst="rect">
            <a:avLst/>
          </a:prstGeom>
          <a:noFill/>
        </p:spPr>
        <p:txBody>
          <a:bodyPr wrap="square" rtlCol="0">
            <a:spAutoFit/>
          </a:bodyPr>
          <a:lstStyle/>
          <a:p>
            <a:r>
              <a:rPr lang="da-DK" sz="1200" dirty="0"/>
              <a:t>120 g æg bidrager med 15,1 g protein og 2 µg B12-vitamin</a:t>
            </a:r>
          </a:p>
        </p:txBody>
      </p:sp>
      <p:sp>
        <p:nvSpPr>
          <p:cNvPr id="11" name="Tekstfelt 10">
            <a:extLst>
              <a:ext uri="{FF2B5EF4-FFF2-40B4-BE49-F238E27FC236}">
                <a16:creationId xmlns:a16="http://schemas.microsoft.com/office/drawing/2014/main" id="{F9499137-3E05-43E6-A398-01DBD726272F}"/>
              </a:ext>
            </a:extLst>
          </p:cNvPr>
          <p:cNvSpPr txBox="1"/>
          <p:nvPr/>
        </p:nvSpPr>
        <p:spPr>
          <a:xfrm>
            <a:off x="-55625" y="3616962"/>
            <a:ext cx="1112356" cy="646331"/>
          </a:xfrm>
          <a:prstGeom prst="rect">
            <a:avLst/>
          </a:prstGeom>
          <a:noFill/>
        </p:spPr>
        <p:txBody>
          <a:bodyPr wrap="square" rtlCol="0">
            <a:spAutoFit/>
          </a:bodyPr>
          <a:lstStyle/>
          <a:p>
            <a:r>
              <a:rPr lang="da-DK" sz="1200" dirty="0"/>
              <a:t>2 dl minimælk bidrager med 48 g calcium</a:t>
            </a:r>
          </a:p>
        </p:txBody>
      </p:sp>
      <p:sp>
        <p:nvSpPr>
          <p:cNvPr id="12" name="Tekstfelt 11">
            <a:extLst>
              <a:ext uri="{FF2B5EF4-FFF2-40B4-BE49-F238E27FC236}">
                <a16:creationId xmlns:a16="http://schemas.microsoft.com/office/drawing/2014/main" id="{3106384A-88A9-4136-8265-5399F422BF34}"/>
              </a:ext>
            </a:extLst>
          </p:cNvPr>
          <p:cNvSpPr txBox="1"/>
          <p:nvPr/>
        </p:nvSpPr>
        <p:spPr>
          <a:xfrm>
            <a:off x="3027285" y="3020443"/>
            <a:ext cx="1230820" cy="646331"/>
          </a:xfrm>
          <a:prstGeom prst="rect">
            <a:avLst/>
          </a:prstGeom>
          <a:noFill/>
        </p:spPr>
        <p:txBody>
          <a:bodyPr wrap="square" rtlCol="0">
            <a:spAutoFit/>
          </a:bodyPr>
          <a:lstStyle/>
          <a:p>
            <a:r>
              <a:rPr lang="da-DK" sz="1200" dirty="0"/>
              <a:t>100 g rugbrød bidrager med 8,1 g kostfibre</a:t>
            </a:r>
          </a:p>
        </p:txBody>
      </p:sp>
      <p:sp>
        <p:nvSpPr>
          <p:cNvPr id="13" name="Tekstfelt 12">
            <a:extLst>
              <a:ext uri="{FF2B5EF4-FFF2-40B4-BE49-F238E27FC236}">
                <a16:creationId xmlns:a16="http://schemas.microsoft.com/office/drawing/2014/main" id="{E039720E-260C-4B89-ADD8-8E8ED92B5641}"/>
              </a:ext>
            </a:extLst>
          </p:cNvPr>
          <p:cNvSpPr txBox="1"/>
          <p:nvPr/>
        </p:nvSpPr>
        <p:spPr>
          <a:xfrm>
            <a:off x="3451538" y="4056903"/>
            <a:ext cx="1230820" cy="646331"/>
          </a:xfrm>
          <a:prstGeom prst="rect">
            <a:avLst/>
          </a:prstGeom>
          <a:noFill/>
        </p:spPr>
        <p:txBody>
          <a:bodyPr wrap="square" rtlCol="0">
            <a:spAutoFit/>
          </a:bodyPr>
          <a:lstStyle/>
          <a:p>
            <a:r>
              <a:rPr lang="da-DK" sz="1200" dirty="0"/>
              <a:t>50 g peberfrugt bidrager med 96 mg C-vitamin</a:t>
            </a:r>
          </a:p>
        </p:txBody>
      </p:sp>
      <p:sp>
        <p:nvSpPr>
          <p:cNvPr id="14" name="Tekstfelt 13">
            <a:extLst>
              <a:ext uri="{FF2B5EF4-FFF2-40B4-BE49-F238E27FC236}">
                <a16:creationId xmlns:a16="http://schemas.microsoft.com/office/drawing/2014/main" id="{364FE526-A3E4-4FEB-9D90-80A861C2A402}"/>
              </a:ext>
            </a:extLst>
          </p:cNvPr>
          <p:cNvSpPr txBox="1"/>
          <p:nvPr/>
        </p:nvSpPr>
        <p:spPr>
          <a:xfrm>
            <a:off x="3409349" y="4812721"/>
            <a:ext cx="1273009" cy="646331"/>
          </a:xfrm>
          <a:prstGeom prst="rect">
            <a:avLst/>
          </a:prstGeom>
          <a:noFill/>
        </p:spPr>
        <p:txBody>
          <a:bodyPr wrap="square" rtlCol="0">
            <a:spAutoFit/>
          </a:bodyPr>
          <a:lstStyle/>
          <a:p>
            <a:r>
              <a:rPr lang="da-DK" sz="1200" dirty="0"/>
              <a:t>19 g forårsløg bidrager med 4 mg magnesium</a:t>
            </a:r>
          </a:p>
        </p:txBody>
      </p:sp>
      <p:sp>
        <p:nvSpPr>
          <p:cNvPr id="15" name="Tekstfelt 14">
            <a:extLst>
              <a:ext uri="{FF2B5EF4-FFF2-40B4-BE49-F238E27FC236}">
                <a16:creationId xmlns:a16="http://schemas.microsoft.com/office/drawing/2014/main" id="{C8CEE29B-B1DB-42DD-88AA-BE5C7459E200}"/>
              </a:ext>
            </a:extLst>
          </p:cNvPr>
          <p:cNvSpPr txBox="1"/>
          <p:nvPr/>
        </p:nvSpPr>
        <p:spPr>
          <a:xfrm>
            <a:off x="124241" y="2574394"/>
            <a:ext cx="1418973" cy="646331"/>
          </a:xfrm>
          <a:prstGeom prst="rect">
            <a:avLst/>
          </a:prstGeom>
          <a:noFill/>
        </p:spPr>
        <p:txBody>
          <a:bodyPr wrap="square" rtlCol="0">
            <a:spAutoFit/>
          </a:bodyPr>
          <a:lstStyle/>
          <a:p>
            <a:r>
              <a:rPr lang="da-DK" sz="1200" dirty="0"/>
              <a:t>2 dl sort kaffe bidrager med 12 mg magnesium</a:t>
            </a:r>
          </a:p>
        </p:txBody>
      </p:sp>
      <p:pic>
        <p:nvPicPr>
          <p:cNvPr id="31" name="Billede 30">
            <a:extLst>
              <a:ext uri="{FF2B5EF4-FFF2-40B4-BE49-F238E27FC236}">
                <a16:creationId xmlns:a16="http://schemas.microsoft.com/office/drawing/2014/main" id="{31F42EDF-4A8E-4A1C-8C57-FDDEC19067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cxnSp>
        <p:nvCxnSpPr>
          <p:cNvPr id="22" name="Lige forbindelse 21">
            <a:extLst>
              <a:ext uri="{FF2B5EF4-FFF2-40B4-BE49-F238E27FC236}">
                <a16:creationId xmlns:a16="http://schemas.microsoft.com/office/drawing/2014/main" id="{A79265AF-FFDC-457A-B5A1-EC98FEF89540}"/>
              </a:ext>
            </a:extLst>
          </p:cNvPr>
          <p:cNvCxnSpPr>
            <a:cxnSpLocks/>
          </p:cNvCxnSpPr>
          <p:nvPr/>
        </p:nvCxnSpPr>
        <p:spPr>
          <a:xfrm>
            <a:off x="922315" y="3960440"/>
            <a:ext cx="32943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Lige forbindelse 22">
            <a:extLst>
              <a:ext uri="{FF2B5EF4-FFF2-40B4-BE49-F238E27FC236}">
                <a16:creationId xmlns:a16="http://schemas.microsoft.com/office/drawing/2014/main" id="{A79265AF-FFDC-457A-B5A1-EC98FEF89540}"/>
              </a:ext>
            </a:extLst>
          </p:cNvPr>
          <p:cNvCxnSpPr>
            <a:cxnSpLocks/>
          </p:cNvCxnSpPr>
          <p:nvPr/>
        </p:nvCxnSpPr>
        <p:spPr>
          <a:xfrm>
            <a:off x="1251751" y="3074418"/>
            <a:ext cx="42555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6" name="Lige forbindelse 25">
            <a:extLst>
              <a:ext uri="{FF2B5EF4-FFF2-40B4-BE49-F238E27FC236}">
                <a16:creationId xmlns:a16="http://schemas.microsoft.com/office/drawing/2014/main" id="{A79265AF-FFDC-457A-B5A1-EC98FEF89540}"/>
              </a:ext>
            </a:extLst>
          </p:cNvPr>
          <p:cNvCxnSpPr>
            <a:cxnSpLocks/>
          </p:cNvCxnSpPr>
          <p:nvPr/>
        </p:nvCxnSpPr>
        <p:spPr>
          <a:xfrm>
            <a:off x="2627896" y="3343609"/>
            <a:ext cx="39938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9" name="Lige forbindelse 28">
            <a:extLst>
              <a:ext uri="{FF2B5EF4-FFF2-40B4-BE49-F238E27FC236}">
                <a16:creationId xmlns:a16="http://schemas.microsoft.com/office/drawing/2014/main" id="{A79265AF-FFDC-457A-B5A1-EC98FEF89540}"/>
              </a:ext>
            </a:extLst>
          </p:cNvPr>
          <p:cNvCxnSpPr>
            <a:cxnSpLocks/>
          </p:cNvCxnSpPr>
          <p:nvPr/>
        </p:nvCxnSpPr>
        <p:spPr>
          <a:xfrm>
            <a:off x="2771247" y="4963616"/>
            <a:ext cx="68029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2" name="Lige forbindelse 31">
            <a:extLst>
              <a:ext uri="{FF2B5EF4-FFF2-40B4-BE49-F238E27FC236}">
                <a16:creationId xmlns:a16="http://schemas.microsoft.com/office/drawing/2014/main" id="{A79265AF-FFDC-457A-B5A1-EC98FEF89540}"/>
              </a:ext>
            </a:extLst>
          </p:cNvPr>
          <p:cNvCxnSpPr>
            <a:cxnSpLocks/>
          </p:cNvCxnSpPr>
          <p:nvPr/>
        </p:nvCxnSpPr>
        <p:spPr>
          <a:xfrm>
            <a:off x="1677305" y="4786671"/>
            <a:ext cx="79537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3" name="Lige forbindelse 32">
            <a:extLst>
              <a:ext uri="{FF2B5EF4-FFF2-40B4-BE49-F238E27FC236}">
                <a16:creationId xmlns:a16="http://schemas.microsoft.com/office/drawing/2014/main" id="{A79265AF-FFDC-457A-B5A1-EC98FEF89540}"/>
              </a:ext>
            </a:extLst>
          </p:cNvPr>
          <p:cNvCxnSpPr>
            <a:cxnSpLocks/>
          </p:cNvCxnSpPr>
          <p:nvPr/>
        </p:nvCxnSpPr>
        <p:spPr>
          <a:xfrm>
            <a:off x="3112387" y="4233535"/>
            <a:ext cx="363828" cy="0"/>
          </a:xfrm>
          <a:prstGeom prst="line">
            <a:avLst/>
          </a:prstGeom>
        </p:spPr>
        <p:style>
          <a:lnRef idx="1">
            <a:schemeClr val="accent3"/>
          </a:lnRef>
          <a:fillRef idx="0">
            <a:schemeClr val="accent3"/>
          </a:fillRef>
          <a:effectRef idx="0">
            <a:schemeClr val="accent3"/>
          </a:effectRef>
          <a:fontRef idx="minor">
            <a:schemeClr val="tx1"/>
          </a:fontRef>
        </p:style>
      </p:cxnSp>
      <p:pic>
        <p:nvPicPr>
          <p:cNvPr id="6" name="Billede 5">
            <a:extLst>
              <a:ext uri="{FF2B5EF4-FFF2-40B4-BE49-F238E27FC236}">
                <a16:creationId xmlns:a16="http://schemas.microsoft.com/office/drawing/2014/main" id="{A5927551-3951-D045-847D-2D5BF9D73362}"/>
              </a:ext>
            </a:extLst>
          </p:cNvPr>
          <p:cNvPicPr>
            <a:picLocks noChangeAspect="1"/>
          </p:cNvPicPr>
          <p:nvPr/>
        </p:nvPicPr>
        <p:blipFill>
          <a:blip r:embed="rId5"/>
          <a:stretch>
            <a:fillRect/>
          </a:stretch>
        </p:blipFill>
        <p:spPr>
          <a:xfrm>
            <a:off x="0" y="6055"/>
            <a:ext cx="12192000" cy="1574655"/>
          </a:xfrm>
          <a:prstGeom prst="rect">
            <a:avLst/>
          </a:prstGeom>
        </p:spPr>
      </p:pic>
      <p:sp>
        <p:nvSpPr>
          <p:cNvPr id="7" name="Tekstfelt 6">
            <a:extLst>
              <a:ext uri="{FF2B5EF4-FFF2-40B4-BE49-F238E27FC236}">
                <a16:creationId xmlns:a16="http://schemas.microsoft.com/office/drawing/2014/main" id="{1B0098C0-C4C7-0C44-860D-CA1E955FC70D}"/>
              </a:ext>
            </a:extLst>
          </p:cNvPr>
          <p:cNvSpPr txBox="1"/>
          <p:nvPr/>
        </p:nvSpPr>
        <p:spPr>
          <a:xfrm>
            <a:off x="1881477" y="5720745"/>
            <a:ext cx="2672587" cy="338554"/>
          </a:xfrm>
          <a:prstGeom prst="rect">
            <a:avLst/>
          </a:prstGeom>
          <a:noFill/>
        </p:spPr>
        <p:txBody>
          <a:bodyPr wrap="square" rtlCol="0">
            <a:spAutoFit/>
          </a:bodyPr>
          <a:lstStyle/>
          <a:p>
            <a:r>
              <a:rPr lang="da-DK" sz="1600" dirty="0"/>
              <a:t>2179 kJ = 519 kcal</a:t>
            </a:r>
          </a:p>
        </p:txBody>
      </p:sp>
      <p:sp>
        <p:nvSpPr>
          <p:cNvPr id="16" name="Tekstfelt 15">
            <a:extLst>
              <a:ext uri="{FF2B5EF4-FFF2-40B4-BE49-F238E27FC236}">
                <a16:creationId xmlns:a16="http://schemas.microsoft.com/office/drawing/2014/main" id="{C2738145-BAB8-4D47-BE38-142B7A91231D}"/>
              </a:ext>
            </a:extLst>
          </p:cNvPr>
          <p:cNvSpPr txBox="1"/>
          <p:nvPr/>
        </p:nvSpPr>
        <p:spPr>
          <a:xfrm>
            <a:off x="4948512" y="5737410"/>
            <a:ext cx="2614912" cy="338554"/>
          </a:xfrm>
          <a:prstGeom prst="rect">
            <a:avLst/>
          </a:prstGeom>
          <a:noFill/>
        </p:spPr>
        <p:txBody>
          <a:bodyPr wrap="square" rtlCol="0">
            <a:spAutoFit/>
          </a:bodyPr>
          <a:lstStyle/>
          <a:p>
            <a:r>
              <a:rPr lang="da-DK" sz="1600" dirty="0"/>
              <a:t>2404 kJ = 572 kcal</a:t>
            </a:r>
          </a:p>
        </p:txBody>
      </p:sp>
    </p:spTree>
    <p:extLst>
      <p:ext uri="{BB962C8B-B14F-4D97-AF65-F5344CB8AC3E}">
        <p14:creationId xmlns:p14="http://schemas.microsoft.com/office/powerpoint/2010/main" val="4177621968"/>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525B09B10F20C499DD786774E74B4A0" ma:contentTypeVersion="3" ma:contentTypeDescription="Opret et nyt dokument." ma:contentTypeScope="" ma:versionID="c6cafd04af08801f5d7585a3f5465245">
  <xsd:schema xmlns:xsd="http://www.w3.org/2001/XMLSchema" xmlns:xs="http://www.w3.org/2001/XMLSchema" xmlns:p="http://schemas.microsoft.com/office/2006/metadata/properties" targetNamespace="http://schemas.microsoft.com/office/2006/metadata/properties" ma:root="true" ma:fieldsID="92391a9a5862706a061a5fd8fdc5658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C06FB1-47BA-467C-AA06-70F0DA07C0B4}">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305349F2-1A6E-4079-8E3B-CC19CCA120A5}">
  <ds:schemaRefs>
    <ds:schemaRef ds:uri="http://schemas.microsoft.com/sharepoint/v3/contenttype/forms"/>
  </ds:schemaRefs>
</ds:datastoreItem>
</file>

<file path=customXml/itemProps3.xml><?xml version="1.0" encoding="utf-8"?>
<ds:datastoreItem xmlns:ds="http://schemas.openxmlformats.org/officeDocument/2006/customXml" ds:itemID="{C5A48A02-5A59-48E7-A831-1A4EAC2A20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1887</Words>
  <Application>Microsoft Office PowerPoint</Application>
  <PresentationFormat>Widescreen</PresentationFormat>
  <Paragraphs>164</Paragraphs>
  <Slides>20</Slides>
  <Notes>8</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20</vt:i4>
      </vt:variant>
    </vt:vector>
  </HeadingPairs>
  <TitlesOfParts>
    <vt:vector size="25" baseType="lpstr">
      <vt:lpstr>Arial</vt:lpstr>
      <vt:lpstr>Calibri</vt:lpstr>
      <vt:lpstr>Calibri Light</vt:lpstr>
      <vt:lpstr>LF Press Sans</vt:lpstr>
      <vt:lpstr>Office-tema</vt:lpstr>
      <vt:lpstr>Sunde måltider og råderumsfødevarer Mænd, 80 kg</vt:lpstr>
      <vt:lpstr>PowerPoint-præsentation</vt:lpstr>
      <vt:lpstr>PowerPoint-præsentation</vt:lpstr>
      <vt:lpstr>PowerPoint-præsentation</vt:lpstr>
      <vt:lpstr>PowerPoint-præsentation</vt:lpstr>
      <vt:lpstr>PowerPoint-præsentation</vt:lpstr>
      <vt:lpstr>PowerPoint-præsentation</vt:lpstr>
      <vt:lpstr>Dagskostforslag til mænd,  ca. 11000 kJ = 2619 kcal  fordelt på  3 hovedmåltider og 2 mellemmåltider + forslag til fysisk aktivitet</vt:lpstr>
      <vt:lpstr>Morgenmad</vt:lpstr>
      <vt:lpstr>Mellemmåltid</vt:lpstr>
      <vt:lpstr>Frokost</vt:lpstr>
      <vt:lpstr>Mellemmåltid</vt:lpstr>
      <vt:lpstr>Aftensmad</vt:lpstr>
      <vt:lpstr>PowerPoint-præsentation</vt:lpstr>
      <vt:lpstr>PowerPoint-præsentation</vt:lpstr>
      <vt:lpstr>Måltidsberegner – Lav personlige kostplaner</vt:lpstr>
      <vt:lpstr>PowerPoint-præsentation</vt:lpstr>
      <vt:lpstr>PowerPoint-præsentation</vt:lpstr>
      <vt:lpstr> Vidste du at… Råderumsfødevarer,  mænd, 80 kg kan bestilles eller downloades gratis her:  www.ernæringsfokus.dk</vt:lpstr>
      <vt:lpstr>Find masser af inspiration og opskrifter på voresmad.dk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Signe J. A. Worck</dc:creator>
  <cp:lastModifiedBy>Puk Maia Holm-Søndergaard</cp:lastModifiedBy>
  <cp:revision>66</cp:revision>
  <dcterms:created xsi:type="dcterms:W3CDTF">2018-11-29T10:41:33Z</dcterms:created>
  <dcterms:modified xsi:type="dcterms:W3CDTF">2025-01-20T13:12:43Z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0x010100C525B09B10F20C499DD786774E74B4A0</vt:lpwstr>
  </property>
</Properties>
</file>